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576" r:id="rId3"/>
    <p:sldId id="530" r:id="rId4"/>
    <p:sldId id="444" r:id="rId5"/>
    <p:sldId id="532" r:id="rId6"/>
    <p:sldId id="490" r:id="rId7"/>
    <p:sldId id="559" r:id="rId8"/>
    <p:sldId id="626" r:id="rId9"/>
    <p:sldId id="622" r:id="rId10"/>
    <p:sldId id="612" r:id="rId11"/>
    <p:sldId id="613" r:id="rId12"/>
    <p:sldId id="625" r:id="rId13"/>
    <p:sldId id="614" r:id="rId14"/>
    <p:sldId id="603" r:id="rId15"/>
    <p:sldId id="588" r:id="rId16"/>
    <p:sldId id="591" r:id="rId17"/>
    <p:sldId id="607" r:id="rId18"/>
    <p:sldId id="617" r:id="rId19"/>
    <p:sldId id="611" r:id="rId20"/>
    <p:sldId id="627" r:id="rId21"/>
    <p:sldId id="606" r:id="rId22"/>
    <p:sldId id="616" r:id="rId23"/>
    <p:sldId id="592" r:id="rId24"/>
    <p:sldId id="608" r:id="rId25"/>
    <p:sldId id="585" r:id="rId26"/>
    <p:sldId id="623" r:id="rId27"/>
    <p:sldId id="529" r:id="rId28"/>
    <p:sldId id="620" r:id="rId29"/>
    <p:sldId id="443" r:id="rId30"/>
    <p:sldId id="466" r:id="rId31"/>
    <p:sldId id="467" r:id="rId32"/>
    <p:sldId id="619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7F"/>
    <a:srgbClr val="01C2C6"/>
    <a:srgbClr val="32CCD0"/>
    <a:srgbClr val="4472C4"/>
    <a:srgbClr val="06BFC4"/>
    <a:srgbClr val="F8766D"/>
    <a:srgbClr val="FF7970"/>
    <a:srgbClr val="F77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01"/>
    <p:restoredTop sz="86038" autoAdjust="0"/>
  </p:normalViewPr>
  <p:slideViewPr>
    <p:cSldViewPr snapToGrid="0" showGuides="1">
      <p:cViewPr>
        <p:scale>
          <a:sx n="122" d="100"/>
          <a:sy n="122" d="100"/>
        </p:scale>
        <p:origin x="2168" y="6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3A773-0DCE-3544-BB67-D5FA58DF903C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BAA8C-FDC6-D345-B4E0-3B0244920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01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27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A44BA0-F329-3F86-A383-82B5A2A81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2C3E94-D740-C7DC-0A46-7B94726393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CE6698-0A62-ADEF-EBC7-F7206838F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Don’t yet have OR metadata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Cancer: </a:t>
            </a:r>
            <a:r>
              <a:rPr lang="en-US" dirty="0" err="1">
                <a:solidFill>
                  <a:srgbClr val="FF0000"/>
                </a:solidFill>
              </a:rPr>
              <a:t>moreso</a:t>
            </a:r>
            <a:r>
              <a:rPr lang="en-US" dirty="0">
                <a:solidFill>
                  <a:srgbClr val="FF0000"/>
                </a:solidFill>
              </a:rPr>
              <a:t> what was available, not much melanoma at VM, + what’s treated with single class of checkpoint inhibitors + able to get large group size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0000"/>
                </a:solidFill>
              </a:rPr>
              <a:t>ICI drug: </a:t>
            </a:r>
            <a:r>
              <a:rPr lang="en-US" dirty="0" err="1">
                <a:solidFill>
                  <a:srgbClr val="FF0000"/>
                </a:solidFill>
              </a:rPr>
              <a:t>moreso</a:t>
            </a:r>
            <a:r>
              <a:rPr lang="en-US" dirty="0">
                <a:solidFill>
                  <a:srgbClr val="FF0000"/>
                </a:solidFill>
              </a:rPr>
              <a:t> what was chosen by clinic (combination mostly for melanoma/more side effects too)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Lung approved 2</a:t>
            </a:r>
            <a:r>
              <a:rPr lang="en-US" baseline="30000" dirty="0">
                <a:solidFill>
                  <a:srgbClr val="FF0000"/>
                </a:solidFill>
              </a:rPr>
              <a:t>nd</a:t>
            </a:r>
            <a:r>
              <a:rPr lang="en-US" dirty="0">
                <a:solidFill>
                  <a:srgbClr val="FF0000"/>
                </a:solidFill>
              </a:rPr>
              <a:t> after melanoma for PD-1 blockade</a:t>
            </a:r>
          </a:p>
          <a:p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Durvalumab/avelumab are anti-PDL1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F67FC7-C256-39CD-1647-E0AEB28FE5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25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59940-19FB-A830-9A10-8CA7951FF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B52E7B-BDF3-D322-3366-F41541F21A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0C58A9-C168-F5FC-DA75-1A5039C68F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b="1" dirty="0"/>
              <a:t>Sample collection was a group effort done by a lot of people, collected blood from patients and froze down PBMCs</a:t>
            </a:r>
          </a:p>
          <a:p>
            <a:pPr lvl="1"/>
            <a:r>
              <a:rPr lang="en-US" b="1" dirty="0"/>
              <a:t>I was handed dataset from Alice W!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Was frozen PBMCs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Mass cytometry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80 </a:t>
            </a:r>
            <a:r>
              <a:rPr lang="en-US" dirty="0" err="1"/>
              <a:t>reportables</a:t>
            </a:r>
            <a:r>
              <a:rPr lang="en-US" dirty="0"/>
              <a:t>* (</a:t>
            </a:r>
            <a:r>
              <a:rPr lang="en-US" dirty="0" err="1"/>
              <a:t>FlowJo</a:t>
            </a:r>
            <a:r>
              <a:rPr lang="en-US" dirty="0"/>
              <a:t>, Alice </a:t>
            </a:r>
            <a:r>
              <a:rPr lang="en-US" dirty="0" err="1"/>
              <a:t>Wiedeman</a:t>
            </a:r>
            <a:r>
              <a:rPr lang="en-US" dirty="0"/>
              <a:t>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Alice used Astrolabe cytometry cloud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E1C9B-E9DB-380B-5EF0-59ABE5129D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418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31449-9B51-FB58-2BBE-645BC7233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BA41FE-F0F0-833E-91E5-42F58DC48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E2E4C4-B4DF-12AA-0B40-DCD363A88A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87A56F-36EF-8464-1D43-44D213ED99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591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D7DEC-D5EE-D729-53E1-5107786BC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019568-EF7E-9DFA-639B-939DD0808B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73BE7C-F885-504E-12AA-B2496EF92F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hypothesis that ICI-induced </a:t>
            </a:r>
            <a:r>
              <a:rPr lang="en-US" sz="4000" b="0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irAEs</a:t>
            </a:r>
            <a:r>
              <a:rPr lang="en-US" sz="4000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, similar to flare-ups in patients with primary autoimmunity, are symptomatic exacerbations that occur in the context of a baseline dysregulated immune state unleashed by ICI treatment.</a:t>
            </a:r>
          </a:p>
          <a:p>
            <a:endParaRPr lang="en-US" sz="400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4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Specifically T cells: hypothesize that </a:t>
            </a:r>
            <a:r>
              <a:rPr lang="en-US" sz="4000" b="1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freq</a:t>
            </a:r>
            <a:r>
              <a:rPr lang="en-US" sz="4000" b="1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/phenotype of T cells specific for self-antigens predicts </a:t>
            </a:r>
            <a:r>
              <a:rPr lang="en-US" sz="4000" b="1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irAE</a:t>
            </a:r>
            <a:r>
              <a:rPr lang="en-US" sz="4000" b="1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. </a:t>
            </a:r>
            <a:r>
              <a:rPr lang="en-US" sz="4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supported by 1) published studies showing that ICI therapy targets T cells, 2) emerging evidence that ICI therapy reverses T cell exhaustion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FA5F60-07DD-C819-B079-7EFE874D6C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5048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2C2AA6-A54D-13A9-B878-403E5F2F9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E6170B-5A6F-F3A2-FE11-498BAC04F4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425C61-63C6-C971-394A-E4B0B12671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Make sure to explain well: transformation, residuals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Logit transforms 0-1 to –inf, inf to normalize data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is likely overcorrecting but no better idea (yet)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77F545-E3AB-E3FD-F7EA-FE6E201442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746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3FB25-3298-525C-74FA-F809B6FB2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DFE497-9544-0A7B-311C-D66C175745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853A46-7357-CD9A-E0C8-94286807EC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This is strongest single feature baseline result</a:t>
            </a: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CD56bright NK are abundant cytokine producers but only weakly cytotoxic before activation, PD1+ NK presumably more inhibited…, so these trends could sense with more active 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 more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and more inhibited  less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BUT that doesn’t really fit with longitudinal decrease in CD56bright of NK in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group…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  <a:sym typeface="Wingdings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Only CD56bright of NK result holds if including pleural effusion in pneumonitis group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73967-C453-7944-601F-93FC4E9355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362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42823-4286-DDF8-A154-CA6EB56B3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A16198-1348-F65B-4C6B-3EA1F8603E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9941BE-8594-FFD4-EE00-D0EB0E7D93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Decision Trees</a:t>
            </a:r>
            <a:r>
              <a:rPr lang="en-US" dirty="0"/>
              <a:t>: Each decision tree in the random forest is trained on a random subset of the data and a random subset of features.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Voting</a:t>
            </a:r>
            <a:r>
              <a:rPr lang="en-US" dirty="0"/>
              <a:t>: The predictions of all trees are averaged (for regression) or voted on (for classification) to produce the final result.</a:t>
            </a:r>
          </a:p>
          <a:p>
            <a:r>
              <a:rPr lang="en-US" b="1" dirty="0"/>
              <a:t>Feature Importance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Random forests estimate feature importance by measuring how much each feature reduces prediction error when used to split nodes in the trees.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Features that consistently reduce error across many trees are considered more important.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 subsets with &lt; 5% NAs, replace NAs with mean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random forest modules may be more robust, maybe more recapitulated in other datasets... that can explain differences between them and original modules (more likely over fit)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Should also emphasize that modules are somewhat arbitrary in sense that multiple different configurations of mostly same subsets would likely work for each module approach taken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0B67C-0A0B-A954-5FF3-8465AA5BA0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4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A6D8A-3313-BDA4-E005-7F4DBF207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570321-DAB2-4D36-2C5D-58503E73AA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7F18B8-083F-A35D-94A3-AAB0231277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71E02C-7D1F-4060-7C2B-C69B4813E9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1142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474B4-2674-C451-B957-A8FDD79DC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CD0579-EA07-AB2D-44B7-8E67AE9F83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AFB182-26C1-B8CD-95B7-B5F5CAFB3E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may be unexpected… expected SCM to be associated with pathogenic autoimmunity</a:t>
            </a: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D0A1F-AC37-B2C0-1705-1A416C629D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2382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13176-2942-B099-7B0A-EC2C97875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29CC46-605C-86BE-4384-EB5357B400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8BDDC0-A3A7-60F6-BC94-24E0AAFA9F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~4% of randomly formed modules have similar/better separation in PCA space, so this equates to a Monte Carlo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pvalue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of 0.04 which means that the observed separation using the top module on the previous slide is not likely due to random chance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SCM subset most common in sets of 4 that hit significance, not surprisingly given it’s a borderline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pval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itself…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826CA-855E-244A-0309-35F9A57B78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14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u="none" strike="noStrike" dirty="0">
              <a:solidFill>
                <a:srgbClr val="21212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559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C7E17-FEF8-21E3-628F-DA3908831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A8EB89-BF8C-4664-7BBE-58E745C957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C058C6-59AC-E560-B081-BB37DE5CCE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 subsets with &lt; 5% NAs, replace NAs with mean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Should also emphasize that modules are somewhat arbitrary in sense that multiple different configurations of mostly same subsets would likely work for each module approach taken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A5D9DB-A43C-C663-656D-DB326C52F5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543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D8F74-62AC-C307-FC2D-2933A9D3B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0AA658-C7F2-B01E-A39A-2FDAF7F3D8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7317CD-459A-735A-878F-2A7D16591A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 raising concern of overfitting to our data (i.e.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subsetting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subsets ~arbitrarily), but the non-specific subsets with literature evidence are perhaps more backed up here (less biased by noise)</a:t>
            </a:r>
          </a:p>
          <a:p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Only showing PCs with p &lt; 0.05 for group comparison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48AFD-8DF2-2A3A-3AAA-91E18669F0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923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A0E9B-D2C3-58C2-3942-20DBD050C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6DFE38-DD1F-2573-D6D7-C377ED3E48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F1091C-9740-0681-A86F-E26D7A0FAF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5F90F-C735-1D3F-23DB-CD328990F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9074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29431-D01B-C0CC-CDAB-871925138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3CF392-ED0D-9A93-9887-159C3995EB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DC1F4C-C906-B995-14E5-666FEB2DB0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model fit improves with interaction term (which ANOVA is testing), that means that the effect of time on ICI on subset frequency is different between </a:t>
            </a:r>
            <a:r>
              <a:rPr lang="en-US" dirty="0" err="1"/>
              <a:t>irAE</a:t>
            </a:r>
            <a:r>
              <a:rPr lang="en-US" dirty="0"/>
              <a:t> groups</a:t>
            </a: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Null hypothesis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: The model without interaction (i.e., the simpler model) fits the data as well as the model with the interaction.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Alternative hypothesis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: The model with the interaction term fits the data significantly better than the model without it, suggesting that the effect of 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days_from_baseline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differs between groups.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REML (Restricted Maximum Likelihood) is a statistical technique used for parameter estimation, particularly in mixed-effects models and generalized additive models (GAMs)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2ECA8-1659-726B-19D0-4FD75C3B07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018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E7C44-D6B4-7DDA-39BD-65877D2B6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ECC47F-1C12-D95F-1D5E-F75D3725DA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42DB84-6123-48AB-5C26-0C9B355FF6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Most robust longitudinal result</a:t>
            </a: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Note that remember from cohort metadata plot most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arise within 1-2 months, so that’s within early timing here where we see differences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matches finding from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Kovacsovics-Bankowski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et al. J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Immunother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Cancer. 2024 (lower CD56high NK of non-gran in patients at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max), surprisingly despite their cohort was mostly not pulmonary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was mostly melanoma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8020C2-A6F6-B40A-DCAA-EADE7B89FE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6646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B807E-11FD-5DB0-BB5E-F333E31BA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A702EC-1EFD-3CAF-634B-9CE0ABCFA2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7CC300-4F75-C5AB-1C93-4BBEC995F6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irAE</a:t>
            </a:r>
            <a:r>
              <a:rPr lang="en-US" dirty="0"/>
              <a:t>-type-specific subsets, like CD56bright/PD1+ of NK for pneumonitis (and SCM of </a:t>
            </a:r>
            <a:r>
              <a:rPr lang="en-US" dirty="0" err="1"/>
              <a:t>Tconv</a:t>
            </a:r>
            <a:r>
              <a:rPr lang="en-US" dirty="0"/>
              <a:t> being more general maybe for combined </a:t>
            </a:r>
            <a:r>
              <a:rPr lang="en-US" dirty="0" err="1"/>
              <a:t>irAE</a:t>
            </a:r>
            <a:r>
              <a:rPr lang="en-US" dirty="0"/>
              <a:t>)</a:t>
            </a:r>
          </a:p>
          <a:p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Cancer types important, as that (in addition to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types) will likely help explain differences in results between here/public reports (</a:t>
            </a:r>
            <a:r>
              <a:rPr lang="en-US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memory CD4 T cells may be more predictive in patients with melanoma while CD8 effecter T cells </a:t>
            </a:r>
            <a:r>
              <a:rPr lang="en-US" b="0" i="0" u="none" strike="noStrike" dirty="0" err="1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maye</a:t>
            </a:r>
            <a:r>
              <a:rPr lang="en-US" b="0" i="0" u="none" strike="noStrike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 be more associated with a lung cancer population)</a:t>
            </a:r>
          </a:p>
          <a:p>
            <a:endParaRPr lang="en-US" b="0" i="0" u="none" strike="noStrike" dirty="0">
              <a:solidFill>
                <a:srgbClr val="1B1B1B"/>
              </a:solidFill>
              <a:effectLst/>
              <a:latin typeface="Cambria" panose="020405030504060302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Different subsets maybe are </a:t>
            </a:r>
            <a:r>
              <a:rPr lang="en-US" b="1" dirty="0" err="1">
                <a:solidFill>
                  <a:srgbClr val="FF0000"/>
                </a:solidFill>
              </a:rPr>
              <a:t>irAE</a:t>
            </a:r>
            <a:r>
              <a:rPr lang="en-US" b="1" dirty="0">
                <a:solidFill>
                  <a:srgbClr val="FF0000"/>
                </a:solidFill>
              </a:rPr>
              <a:t>-type-specific due to different immune microenvironments of different organs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Presumably longitudinal results that are group specific come from effects on PD1+ cells that then affect these other subsets we are actually measuring…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52565-3904-2871-E2F9-3E0981137E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538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99F44-C8A0-6AC4-7D5B-FAE25F148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24C35A-F427-013F-B6FA-3D0B2E3B28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965667-4E69-3C58-FCCB-58DB765875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Changes in PD-1+ cells being here (potentially) signaling changes, chemokine production changes, recruitment signal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And maybe higher baseline levels means larger reservoir to traffic out and cause damage?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429E6-4B1A-C7A2-731A-D81381845A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0908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IMPACD stage 2 gating is what I am referring to I believe for more granular subsets: 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performs exhaustive permutational analysis of all markers. This resembles what we just did for stage 1, but instead of stopping after the first node, in stage 2 we will keep adding more and more nodes until a specified depth is reached. </a:t>
            </a:r>
            <a:endParaRPr lang="en-US" dirty="0"/>
          </a:p>
          <a:p>
            <a:endParaRPr lang="en-US" dirty="0"/>
          </a:p>
          <a:p>
            <a:r>
              <a:rPr lang="en-US" dirty="0"/>
              <a:t>Alice W. working on single-param gates to send my way</a:t>
            </a:r>
          </a:p>
          <a:p>
            <a:endParaRPr lang="en-US" dirty="0"/>
          </a:p>
          <a:p>
            <a:r>
              <a:rPr lang="en-US" dirty="0"/>
              <a:t>Public data test is likely ~complicated by needing similar cohorts to see same effects</a:t>
            </a:r>
          </a:p>
          <a:p>
            <a:endParaRPr lang="en-US" dirty="0"/>
          </a:p>
          <a:p>
            <a:r>
              <a:rPr lang="en-US" b="1" dirty="0"/>
              <a:t>But public data test would be very important given concerns of overfitting… for the module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83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CDFF8-A9FA-5A10-C666-BFB06DB66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B73424-8602-8D73-8B51-152F9D35CB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755058-07BA-EAA2-65C0-FA60B8ED3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PD1</a:t>
            </a:r>
            <a:r>
              <a:rPr lang="en-US" baseline="30000" dirty="0"/>
              <a:t>+</a:t>
            </a:r>
            <a:r>
              <a:rPr lang="en-US" dirty="0"/>
              <a:t> subsets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centroids of autoimmune and baseline cancer data (for </a:t>
            </a:r>
            <a:r>
              <a:rPr lang="en-US" dirty="0" err="1"/>
              <a:t>irAE</a:t>
            </a:r>
            <a:r>
              <a:rPr lang="en-US" dirty="0"/>
              <a:t>/no </a:t>
            </a:r>
            <a:r>
              <a:rPr lang="en-US" dirty="0" err="1"/>
              <a:t>irAE</a:t>
            </a:r>
            <a:r>
              <a:rPr lang="en-US" dirty="0"/>
              <a:t> groups) in original high dimensional space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Define lines from baseline cancer centroids (</a:t>
            </a:r>
            <a:r>
              <a:rPr lang="en-US" dirty="0" err="1"/>
              <a:t>irAE</a:t>
            </a:r>
            <a:r>
              <a:rPr lang="en-US" dirty="0"/>
              <a:t>/no </a:t>
            </a:r>
            <a:r>
              <a:rPr lang="en-US" dirty="0" err="1"/>
              <a:t>irAE</a:t>
            </a:r>
            <a:r>
              <a:rPr lang="en-US" dirty="0"/>
              <a:t> ones) to/through autoimmune centroid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each patient for each longitudinal sample, draw line from their baseline group centroid to that data point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component of those lines (step 4) in baseline-AID line (step 3), more positive meaning more in direction of AID immunotype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Longitudinal data, draw schedule: visits 2/3 after 1</a:t>
            </a:r>
            <a:r>
              <a:rPr lang="en-US" baseline="30000" dirty="0"/>
              <a:t>st</a:t>
            </a:r>
            <a:r>
              <a:rPr lang="en-US" dirty="0"/>
              <a:t>/2</a:t>
            </a:r>
            <a:r>
              <a:rPr lang="en-US" baseline="30000" dirty="0"/>
              <a:t>nd</a:t>
            </a:r>
            <a:r>
              <a:rPr lang="en-US" dirty="0"/>
              <a:t> infusion (ICI)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we’re doing projection of vector from cancer baseline centroid to longitudinal point, projection of that onto vector from centroid of baseline cancer to AID centroid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Hard to say but would be important/nice to know at what projection value they’ve “passed” the AID centroid… which may or may not be biologically interesting…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09550-7E64-41EC-9B73-8692548F06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6301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Script: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Immune checkpoint molecules are ligand-receptor pairs that exert stimulatory or inhibitory effects on the immune response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Inhibitory checkpoints are crucial for maintaining self-tolerance and modulating the duration and magnitude of the immune response to minimize tissue damage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CTLA-4 and PD-1/PD-L1 are the most widely studied inhibitory checkpoint molecules.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CTLA-4 outcompetes CD28 (costimulatory receptor) for B7-1/2 ligands on APCs to increase threshold for T cell activation (i.e. reduces immune responses to weak antigens, self/tumor)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PD-1 expressed by activated/induced T cells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-apple-system"/>
              </a:rPr>
              <a:t>; this checkpoint prevents inappropriate overactivation and limits duration of T cell activation</a:t>
            </a:r>
            <a:endParaRPr lang="en-US" b="0" i="0" u="none" strike="noStrike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98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3C61E-00F3-0C88-497C-ED27F5C6F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DD05CE-E6E2-4788-9628-69C1FEA0FC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A2AC61-9BE9-7B2C-AB15-4979AE3A2D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ICIs block inhibitory molecules that regulate T cells, releasing tumor-specific T cells to destroy tumor targets</a:t>
            </a:r>
          </a:p>
          <a:p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Clinical success of ICI, but only effective in some patients (~20-50% response rates)</a:t>
            </a:r>
            <a:endParaRPr lang="en-US" b="0" i="0" u="none" strike="noStrike" dirty="0">
              <a:solidFill>
                <a:srgbClr val="222222"/>
              </a:solidFill>
              <a:effectLst/>
              <a:latin typeface="Merriweather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938D8E-2ADE-1AE6-97DD-56BD516B4F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921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1CF56-713B-0CE6-E9A9-02B4A77E1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D65545-DFBF-1453-B89C-27C04330FE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892238-646B-5179-8C0F-DD1A691F7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Association of checkpoint inhibitor-induced toxic effects with shared cancer and tissue antigens in non-small cell lung cancer: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associated with response to therapy (also can cite Association of vitiligo with tumor response in patients with metastatic melanoma treated with pembrolizumab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), also </a:t>
            </a: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Nivolumab in resected and unresectable metastatic melanoma: characteristics of immune-related adverse events and association with outcomes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Characterization of anti-cancer immune response associated with immune-related adverse events in patients with kidney cancer (meeting abstract)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6796E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more </a:t>
            </a:r>
            <a:r>
              <a:rPr lang="en-US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ICB responders, not a new finding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7A0F7B-BD00-2575-CC59-2157A1FE4A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3969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74074-E191-30B5-E965-50DB35531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C28ED5-3B1E-5D62-6699-532E3EED58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336D94-F8C1-CA22-FA3F-C0F92838B1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Biomarkers associated with </a:t>
            </a:r>
            <a:r>
              <a:rPr lang="en-US" dirty="0" err="1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irAE</a:t>
            </a:r>
            <a:r>
              <a:rPr lang="en-US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 have also been described, including IL-17 levels, gene expression signatures and levels of eosinophils, but hard to predict specifically from pre-therapy data</a:t>
            </a:r>
          </a:p>
          <a:p>
            <a:endParaRPr lang="en-US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An AUC of 0.5 suggests no discrimination (equivalent to random guessing), while an AUC of 1 indicates perfect discrimination (for predicting </a:t>
            </a:r>
            <a:r>
              <a:rPr 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irAE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)</a:t>
            </a: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FE4C15-21F2-2BD0-D2B8-923A4EEAAF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372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A0FD9-3F0F-DD5D-AF6A-9F5236654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F471E2-4DF7-12CC-3A5E-89C43D9E3E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72DB21-97D8-61FC-098C-0A4500A29B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IS NOT SIGNIFICANT, BUT MAY BE INTERESTING NONTHELESS?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Note that remember from cohort metadata plot most </a:t>
            </a:r>
            <a:r>
              <a:rPr lang="en-US" b="1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irAEs</a:t>
            </a: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arise within 1-2 months, so that’s within early timing here where we see differences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And the fact that you can see returning to baseline in the late timepoint data makes sense I think</a:t>
            </a: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positive means closer to AID centroid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Hard to say but would be important/nice to know at what projection value they’ve “passed” the AID centroid… which may or may not be biologically interesting…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340C36-F4B0-56D9-71D1-310FEC765B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73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However, ICIs also release self-specific T cells to destroy self-targets (breach of self-tolerance), resulting in </a:t>
            </a: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autoimmune-like inflammatory pathologies (more transient, faster kinetics than autoimmune conditions)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are heterogeneous (organ-target), and have sometimes been associated with favorable response to ICI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irAEs</a:t>
            </a: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affect quality of life AND can necessitate discontinuation of ICI which prevents full benefit of ICI therapy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heterogeneity amongst </a:t>
            </a:r>
            <a:r>
              <a:rPr lang="en-US" sz="1200" dirty="0" err="1"/>
              <a:t>irAE</a:t>
            </a:r>
            <a:r>
              <a:rPr lang="en-US" sz="1200" dirty="0"/>
              <a:t> organs likely complicates prediction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individuals with preexisting autoimmune disease flare when treated with ICI</a:t>
            </a:r>
            <a:endParaRPr lang="en-US" b="0" i="0" u="none" strike="noStrike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17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208C9-54B2-73D3-E39C-0D740D168A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EC8830-AD6B-77D2-7BEF-761329BFE5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F55E9F-F23B-1A9B-2A6F-9E81B42A37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Autoimmune toxicity occurs in up to 60% of patients treated with immune checkpoint inhibitor (ICI) therapy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u="none" strike="noStrike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Ipilimumab: CTLA-4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Pembrolizumab/nivolumab: PD-1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A1E4E8-0D0A-75A0-EB64-88CB0C9457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75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45228-0194-9F96-2578-3B716CE6C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96A63-D01D-CECC-AC1E-AC6C79C7CC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816675-8909-AF09-61BF-22073A734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/>
              <a:t>Shared antigens between tumor and self </a:t>
            </a:r>
            <a:r>
              <a:rPr lang="en-US" sz="1200" dirty="0">
                <a:sym typeface="Wingdings" pitchFamily="2" charset="2"/>
              </a:rPr>
              <a:t> cross-reactivity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Some tissues directly express immune checkpoint ligands (</a:t>
            </a:r>
            <a:r>
              <a:rPr lang="en-US" sz="1200" dirty="0" err="1">
                <a:sym typeface="Wingdings" pitchFamily="2" charset="2"/>
              </a:rPr>
              <a:t>moreso</a:t>
            </a:r>
            <a:r>
              <a:rPr lang="en-US" sz="1200" dirty="0">
                <a:sym typeface="Wingdings" pitchFamily="2" charset="2"/>
              </a:rPr>
              <a:t> for pituitary expression of CTLA-4)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Activated T cells can release inflammatory mediators that can damage normal tissues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dirty="0">
                <a:sym typeface="Wingdings" pitchFamily="2" charset="2"/>
              </a:rPr>
              <a:t>Autoantibody production associated with </a:t>
            </a:r>
            <a:r>
              <a:rPr lang="en-US" sz="1200" dirty="0" err="1">
                <a:sym typeface="Wingdings" pitchFamily="2" charset="2"/>
              </a:rPr>
              <a:t>irAE</a:t>
            </a:r>
            <a:r>
              <a:rPr lang="en-US" sz="1200" dirty="0">
                <a:sym typeface="Wingdings" pitchFamily="2" charset="2"/>
              </a:rPr>
              <a:t> risk (autoantibodies present ~50% of time for </a:t>
            </a:r>
            <a:r>
              <a:rPr lang="en-US" sz="1200" dirty="0" err="1">
                <a:sym typeface="Wingdings" pitchFamily="2" charset="2"/>
              </a:rPr>
              <a:t>irAEs</a:t>
            </a:r>
            <a:r>
              <a:rPr lang="en-US" sz="1200" dirty="0">
                <a:sym typeface="Wingdings" pitchFamily="2" charset="2"/>
              </a:rPr>
              <a:t>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b="1" dirty="0">
                <a:sym typeface="Wingdings" pitchFamily="2" charset="2"/>
              </a:rPr>
              <a:t>ICIs can induce more diverse T/B cell repertoires as well as promote their activation/proliferation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ym typeface="Wingdings" pitchFamily="2" charset="2"/>
              </a:rPr>
              <a:t>T cells absolutely implicated in </a:t>
            </a:r>
            <a:r>
              <a:rPr lang="en-US" sz="1200" b="1" dirty="0" err="1">
                <a:sym typeface="Wingdings" pitchFamily="2" charset="2"/>
              </a:rPr>
              <a:t>irAE</a:t>
            </a:r>
            <a:r>
              <a:rPr lang="en-US" sz="1200" b="1" dirty="0">
                <a:sym typeface="Wingdings" pitchFamily="2" charset="2"/>
              </a:rPr>
              <a:t> development (clonal expansions of CD8s prior to severe </a:t>
            </a:r>
            <a:r>
              <a:rPr lang="en-US" sz="1200" b="1" dirty="0" err="1">
                <a:sym typeface="Wingdings" pitchFamily="2" charset="2"/>
              </a:rPr>
              <a:t>irAEs</a:t>
            </a:r>
            <a:r>
              <a:rPr lang="en-US" sz="1200" b="1" dirty="0">
                <a:sym typeface="Wingdings" pitchFamily="2" charset="2"/>
              </a:rPr>
              <a:t>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rgbClr val="000000"/>
                </a:solidFill>
                <a:effectLst/>
                <a:latin typeface="Arial" panose="020B0604020202020204" pitchFamily="34" charset="0"/>
                <a:sym typeface="Wingdings" pitchFamily="2" charset="2"/>
              </a:rPr>
              <a:t>Premise: </a:t>
            </a:r>
            <a:r>
              <a:rPr lang="en-US" sz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 cell responses to tumor and autoantigens are predictive of response to ICI therapy and/or </a:t>
            </a:r>
            <a:r>
              <a:rPr lang="en-US" sz="120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irAE</a:t>
            </a:r>
            <a:r>
              <a:rPr lang="en-US" sz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supported by 1) published studies showing that ICI therapy targets T cells and 2) emerging evidence that ICI therapy reverses T cell exhaustion</a:t>
            </a:r>
            <a:endParaRPr lang="en-US" sz="1200" b="1" dirty="0">
              <a:sym typeface="Wingdings" pitchFamily="2" charset="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endParaRPr lang="en-US" sz="1200" b="1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 startAt="6"/>
              <a:tabLst/>
              <a:defRPr/>
            </a:pPr>
            <a:r>
              <a:rPr lang="en-US" sz="1200" dirty="0"/>
              <a:t>Certain microbiome species can shift immune response to pro/anti-inflammatory to induce/resist </a:t>
            </a:r>
            <a:r>
              <a:rPr lang="en-US" sz="1200" dirty="0" err="1"/>
              <a:t>irAEs</a:t>
            </a: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B7109-0F14-F811-22D3-87BE667BC7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9378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C0CCA-4CBC-466C-AE64-2795A1B0A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E9FAF8-1267-F1A8-82FF-64C49A207F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BD880F-8914-56B4-E3AA-A22657B9C4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Literature has exploded since we started collecting samples</a:t>
            </a:r>
            <a:endParaRPr lang="en-US" sz="1200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heterogeneity amongst </a:t>
            </a:r>
            <a:r>
              <a:rPr lang="en-US" sz="1200" dirty="0" err="1"/>
              <a:t>irAE</a:t>
            </a:r>
            <a:r>
              <a:rPr lang="en-US" sz="1200" dirty="0"/>
              <a:t> organs likely complicates prediction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 cell characteristics associated with toxicity to immune checkpoint blockade in patients with melanoma</a:t>
            </a:r>
            <a:r>
              <a:rPr lang="en-US" sz="12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BASELINE </a:t>
            </a:r>
            <a:r>
              <a:rPr lang="en-US" sz="1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activated CD4 effector memory T abundance and TCR diversity associated with </a:t>
            </a:r>
            <a:r>
              <a:rPr lang="en-US" sz="12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irAE</a:t>
            </a:r>
            <a:endParaRPr lang="en-US" sz="12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dirty="0">
              <a:solidFill>
                <a:srgbClr val="569CD6"/>
              </a:solidFill>
              <a:effectLst/>
              <a:latin typeface="Menlo" panose="020B06090308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Different subsets maybe are </a:t>
            </a:r>
            <a:r>
              <a:rPr lang="en-US" b="1" dirty="0" err="1">
                <a:solidFill>
                  <a:srgbClr val="FF0000"/>
                </a:solidFill>
              </a:rPr>
              <a:t>irAE</a:t>
            </a:r>
            <a:r>
              <a:rPr lang="en-US" b="1" dirty="0">
                <a:solidFill>
                  <a:srgbClr val="FF0000"/>
                </a:solidFill>
              </a:rPr>
              <a:t>-type-specific due to different immune microenvironments of different organs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4877E-6693-A6A2-7387-4C417E2FD8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334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D76B55-DF95-80CA-1D3E-AF081505B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BAA7D2-EAAF-D445-AB69-6138F806E7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7C7068-3249-7A51-9B61-A335465E8C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Goal of course is to keep OR while minimizing </a:t>
            </a:r>
            <a:r>
              <a:rPr lang="en-US" dirty="0" err="1">
                <a:solidFill>
                  <a:srgbClr val="FF0000"/>
                </a:solidFill>
              </a:rPr>
              <a:t>irAEs</a:t>
            </a:r>
            <a:r>
              <a:rPr lang="en-US" dirty="0">
                <a:solidFill>
                  <a:srgbClr val="FF0000"/>
                </a:solidFill>
              </a:rPr>
              <a:t>, but that could be difficult given possible correlation/association, want to distinguish between the two…</a:t>
            </a:r>
            <a:endParaRPr lang="en-US" sz="12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endParaRPr lang="en-US" sz="12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b="1" dirty="0"/>
              <a:t>Association would make sense with unleashing of previously restrained T cells… and possible shared antigens between tumor and self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endParaRPr lang="en-US" sz="1200" b="1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sz="1200" b="1" dirty="0"/>
              <a:t>Association may be more supported in cases of PD1-blockade not for CTLA-4 blockade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E7E131-CB73-02F9-0383-E17762AAD9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31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013F4-E30F-B659-1361-9C30E41A5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B944EA-63ED-CA64-7F56-17B30D6F2A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B2D9F8-8AE4-6D22-73D1-F0DD14C669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FB552-3662-45B1-0F51-9504E90AA4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BAA8C-FDC6-D345-B4E0-3B02449209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60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F7D-5E7F-36F4-9F81-EF599E35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DED1C0-FB6E-DBC2-BB7B-A07A8B8C6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248A5-ED33-A395-C545-863D489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415C-01E8-47C5-572D-4511E69E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6B2E-FEFC-BE4D-184F-95A8F620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A8C1-9166-7DEA-3D13-364B2603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891F6-3DD4-9F59-F743-141E6B34C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D971C-42DE-4D59-B5E8-CB9F8BDA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3F9F1-DE9A-F9DE-EAFD-B0DFFE41D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1984-6BB3-B8D1-B86C-A5F5D111F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23516-DDDD-3784-0552-177E497A0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97A8E-2FDE-2B20-22F2-4D8FEC253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F9A34-1E50-8AA9-2B91-F89D7D9A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838F2E-F3E3-41D2-928E-A5A5C5A9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051A6-42D7-6FD1-A39C-1A9D8726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D417-C050-FC78-7FA1-8F4FEBDA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6D99-F150-E151-9944-EC18F88D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B6A25-9951-8888-987C-428D29B4F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9CFE-9F4D-528A-7686-0A2246036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73BFF-54D4-048B-EE52-7763A173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2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DFAE-AE61-986E-EB48-20ABE23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13BE9-938E-A674-EA2C-FF6D5D38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9E9E-D557-CC11-64C0-D157AF76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E4CE7-D734-F13F-D984-659B982ED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BBA3-424C-85A5-38AF-F225EA0A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5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789D-121E-B661-3E95-72AE4B6A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543FC-ECEC-2DDE-0104-106A3A492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FD3F-C10F-8AA1-70B7-401B1B23B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D7327-0686-96B1-9475-2555F8CC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34DDF-D8E7-3F6C-CB8F-FDF6E7090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88B5A-00ED-82FA-1738-C85CB618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02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8C69-B515-DF53-BCFA-D550EC94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4B141-38A1-BE22-A013-A82CC6706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34C5C-0EE0-3A42-5D11-435E37A5F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B2EF9-C19C-EDC6-8B3D-580FBC45C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659E9-2F87-CFC4-B465-08D2316CB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4E6FC-2E10-A26A-D4C3-794777D1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50073-47FA-8CFF-0617-4878595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60F9F-3E51-C58C-0BF6-C86FF2980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D032-26A5-7A2D-F678-56393EC3D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8E989-75F8-BB02-B82D-11FAC5E1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B5C66-E958-649A-5675-A662F06A0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54FA4-DFC4-646F-60E5-DECF271B3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4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04E65-08BD-6907-1F8C-723793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61CC75-33DA-B1F6-96AF-CBB14805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C4FFB-D0D0-31DD-44BD-B3E7ED1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0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42D8-1021-2C9E-5F09-32FDF65E2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13F2-059D-752E-A400-647BBF830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21D53-A503-B148-BD5E-C4D870B4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35AFC-61BE-1793-693C-F41CB363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AF21D-5FB2-4C84-EB29-6F451F3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1F816-AD91-E8D2-EBCE-8DA1C28A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80EA5-70CB-2324-481C-69CB3F61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C042-20F1-9842-172C-4C7DD2B9B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864F1-02BA-BDF6-6C2A-9632A1AEA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DEC45-E803-35C8-EB66-A31C5C6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A919A-3F80-FD6A-344C-529C0DA6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F0D72-1C3C-A33E-99F8-116B63BA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21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0EAE4-2EA3-240E-FA0D-88C1D97D8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5C67-A2AC-C558-C959-8951B3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D394-34D6-0BC7-0954-31A6D6795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C6068-BAFB-FC44-B9D8-F4B3BB105DE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9F240-BF3F-ED66-6361-387185583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740C0-6F4C-5793-2DBF-B20945C2C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6216-3A53-0949-804D-38F3812E9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3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98DB-DE2C-07D3-123C-E9582F858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05137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dirty="0"/>
              <a:t>Identifying immune cell subsets associated with immune-related adverse event (</a:t>
            </a:r>
            <a:r>
              <a:rPr lang="en-US" sz="4400" dirty="0" err="1"/>
              <a:t>irAE</a:t>
            </a:r>
            <a:r>
              <a:rPr lang="en-US" sz="4400" dirty="0"/>
              <a:t>)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C488F-513A-E9AC-F871-02135EAB1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4812"/>
            <a:ext cx="9144000" cy="1655762"/>
          </a:xfrm>
        </p:spPr>
        <p:txBody>
          <a:bodyPr/>
          <a:lstStyle/>
          <a:p>
            <a:r>
              <a:rPr lang="en-US" dirty="0"/>
              <a:t>12-19-2024</a:t>
            </a:r>
          </a:p>
          <a:p>
            <a:r>
              <a:rPr lang="en-US" dirty="0"/>
              <a:t>Ty Bottorff – Bioinformatics postdoc</a:t>
            </a:r>
          </a:p>
          <a:p>
            <a:r>
              <a:rPr lang="en-US" dirty="0" err="1"/>
              <a:t>Linsley</a:t>
            </a:r>
            <a:r>
              <a:rPr lang="en-US" dirty="0"/>
              <a:t> lab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53B4A3-F41E-A251-9246-24592050EE7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223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A9A39-3909-FF14-1D48-F1B55510A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DAD2EC1-5CF1-3232-70F2-655697E2F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584" y="0"/>
            <a:ext cx="647141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D47CE7-435B-7A19-39DE-25749C183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93725"/>
            <a:ext cx="5706978" cy="1620085"/>
          </a:xfrm>
        </p:spPr>
        <p:txBody>
          <a:bodyPr>
            <a:normAutofit/>
          </a:bodyPr>
          <a:lstStyle/>
          <a:p>
            <a:r>
              <a:rPr lang="en-US" dirty="0"/>
              <a:t>ICI cohort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18D561E-6802-F994-6AEC-6F52A5BE0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19289"/>
            <a:ext cx="5110909" cy="4623402"/>
          </a:xfrm>
        </p:spPr>
        <p:txBody>
          <a:bodyPr>
            <a:normAutofit/>
          </a:bodyPr>
          <a:lstStyle/>
          <a:p>
            <a:r>
              <a:rPr lang="en-US" dirty="0"/>
              <a:t>mostly lung/urinary tract primary cancers</a:t>
            </a:r>
          </a:p>
          <a:p>
            <a:r>
              <a:rPr lang="en-US" dirty="0"/>
              <a:t>almost exclusively treated with anti PD-1</a:t>
            </a:r>
          </a:p>
          <a:p>
            <a:r>
              <a:rPr lang="en-US" dirty="0"/>
              <a:t>skin, thyroid </a:t>
            </a:r>
            <a:r>
              <a:rPr lang="en-US" dirty="0" err="1"/>
              <a:t>irAEs</a:t>
            </a:r>
            <a:r>
              <a:rPr lang="en-US" dirty="0"/>
              <a:t> well-represented</a:t>
            </a:r>
          </a:p>
          <a:p>
            <a:r>
              <a:rPr lang="en-US" dirty="0"/>
              <a:t>most </a:t>
            </a:r>
            <a:r>
              <a:rPr lang="en-US" dirty="0" err="1"/>
              <a:t>irAEs</a:t>
            </a:r>
            <a:r>
              <a:rPr lang="en-US" dirty="0"/>
              <a:t> arise within 1-2 months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4389D0-C1E1-36A0-3962-9B410C550CD2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5271E-5C53-9EF9-C112-D9E3A498C956}"/>
              </a:ext>
            </a:extLst>
          </p:cNvPr>
          <p:cNvSpPr txBox="1"/>
          <p:nvPr/>
        </p:nvSpPr>
        <p:spPr>
          <a:xfrm>
            <a:off x="2697844" y="6461657"/>
            <a:ext cx="3847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Clinical teams at VM, SCCA, U. of Texas</a:t>
            </a:r>
          </a:p>
        </p:txBody>
      </p:sp>
    </p:spTree>
    <p:extLst>
      <p:ext uri="{BB962C8B-B14F-4D97-AF65-F5344CB8AC3E}">
        <p14:creationId xmlns:p14="http://schemas.microsoft.com/office/powerpoint/2010/main" val="2213511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4FEC5-7CE1-0D0F-676A-F44E6A0A4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A1D3E78-76ED-F1C9-CBC2-160E95CB5B95}"/>
              </a:ext>
            </a:extLst>
          </p:cNvPr>
          <p:cNvGrpSpPr/>
          <p:nvPr/>
        </p:nvGrpSpPr>
        <p:grpSpPr>
          <a:xfrm>
            <a:off x="968943" y="519794"/>
            <a:ext cx="11148461" cy="6338206"/>
            <a:chOff x="968943" y="519794"/>
            <a:chExt cx="11148461" cy="633820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F9EF872-699E-339F-72F1-A22EC605F6F1}"/>
                </a:ext>
              </a:extLst>
            </p:cNvPr>
            <p:cNvGrpSpPr/>
            <p:nvPr/>
          </p:nvGrpSpPr>
          <p:grpSpPr>
            <a:xfrm>
              <a:off x="968943" y="519794"/>
              <a:ext cx="11148461" cy="6338206"/>
              <a:chOff x="968943" y="519794"/>
              <a:chExt cx="11148461" cy="6338206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E8DE3A82-2A49-8238-A091-F15444F1E8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49917" y="1359814"/>
                <a:ext cx="8367487" cy="5498186"/>
              </a:xfrm>
              <a:prstGeom prst="rect">
                <a:avLst/>
              </a:prstGeom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679C93E-F11D-6807-B4B2-05119E89B9A9}"/>
                  </a:ext>
                </a:extLst>
              </p:cNvPr>
              <p:cNvSpPr/>
              <p:nvPr/>
            </p:nvSpPr>
            <p:spPr>
              <a:xfrm>
                <a:off x="3049604" y="519794"/>
                <a:ext cx="4424665" cy="253112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45EC32D-208B-3BB2-A63B-7C3D964A1F15}"/>
                  </a:ext>
                </a:extLst>
              </p:cNvPr>
              <p:cNvSpPr/>
              <p:nvPr/>
            </p:nvSpPr>
            <p:spPr>
              <a:xfrm>
                <a:off x="968943" y="4108907"/>
                <a:ext cx="4424665" cy="253112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9E2F29D-ECC7-D334-10BE-BC0F7C771FBC}"/>
                </a:ext>
              </a:extLst>
            </p:cNvPr>
            <p:cNvSpPr/>
            <p:nvPr/>
          </p:nvSpPr>
          <p:spPr>
            <a:xfrm>
              <a:off x="6561157" y="4629753"/>
              <a:ext cx="765461" cy="3979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E093E7-CE22-1E92-7624-7EC603F34890}"/>
                </a:ext>
              </a:extLst>
            </p:cNvPr>
            <p:cNvSpPr/>
            <p:nvPr/>
          </p:nvSpPr>
          <p:spPr>
            <a:xfrm>
              <a:off x="6406138" y="4736065"/>
              <a:ext cx="765461" cy="14688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AD6490-AC82-4BA3-7592-AE9CD8BE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602951" cy="1620085"/>
          </a:xfrm>
        </p:spPr>
        <p:txBody>
          <a:bodyPr>
            <a:normAutofit/>
          </a:bodyPr>
          <a:lstStyle/>
          <a:p>
            <a:r>
              <a:rPr lang="en-US" dirty="0"/>
              <a:t>Analyzing immune cell populations in the periphery with </a:t>
            </a:r>
            <a:r>
              <a:rPr lang="en-US" dirty="0" err="1"/>
              <a:t>CyTOF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0E8CAEE-40D5-989B-8F05-2BCC95D4D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7741"/>
            <a:ext cx="9922844" cy="4254950"/>
          </a:xfrm>
        </p:spPr>
        <p:txBody>
          <a:bodyPr>
            <a:normAutofit/>
          </a:bodyPr>
          <a:lstStyle/>
          <a:p>
            <a:r>
              <a:rPr lang="en-US" dirty="0"/>
              <a:t>Broad subsets (T, B, NK, monocytes…)</a:t>
            </a:r>
          </a:p>
          <a:p>
            <a:r>
              <a:rPr lang="en-US" dirty="0"/>
              <a:t>Memory subsets of T/B cells</a:t>
            </a:r>
          </a:p>
          <a:p>
            <a:r>
              <a:rPr lang="en-US" dirty="0"/>
              <a:t>Special CD4/CD8 subsets</a:t>
            </a:r>
          </a:p>
          <a:p>
            <a:r>
              <a:rPr lang="en-US" dirty="0"/>
              <a:t>PD1</a:t>
            </a:r>
            <a:r>
              <a:rPr lang="en-US" baseline="30000" dirty="0"/>
              <a:t>+</a:t>
            </a:r>
            <a:r>
              <a:rPr lang="en-US" dirty="0"/>
              <a:t> T/B/NK, PDL1</a:t>
            </a:r>
            <a:r>
              <a:rPr lang="en-US" baseline="30000" dirty="0"/>
              <a:t>+</a:t>
            </a:r>
            <a:r>
              <a:rPr lang="en-US" dirty="0"/>
              <a:t> (monocytes)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E1F3C4-79A7-1C6C-8311-7245C3D62807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FE5ACE-CCEB-25D1-BEB8-5C9B9DB20F7F}"/>
              </a:ext>
            </a:extLst>
          </p:cNvPr>
          <p:cNvSpPr txBox="1"/>
          <p:nvPr/>
        </p:nvSpPr>
        <p:spPr>
          <a:xfrm>
            <a:off x="4082485" y="6488668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Alice </a:t>
            </a:r>
            <a:r>
              <a:rPr lang="en-US" dirty="0" err="1"/>
              <a:t>Wiedeman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363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E2FCF-92F7-F59A-37B1-49D61E0E2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8AEB2-F677-1DE0-C04D-9F1D4FE9D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602951" cy="1620085"/>
          </a:xfrm>
        </p:spPr>
        <p:txBody>
          <a:bodyPr>
            <a:normAutofit/>
          </a:bodyPr>
          <a:lstStyle/>
          <a:p>
            <a:r>
              <a:rPr lang="en-US" dirty="0"/>
              <a:t>Gating specific immune cell subsets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301C12-D705-6631-D377-C9978322D782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01C74DD-7237-6502-AB3E-40CB8D8C70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0" b="40123"/>
          <a:stretch/>
        </p:blipFill>
        <p:spPr>
          <a:xfrm>
            <a:off x="1384890" y="1681207"/>
            <a:ext cx="8829463" cy="470965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580D54F-ADC4-A9BD-7CAF-761604FBC634}"/>
              </a:ext>
            </a:extLst>
          </p:cNvPr>
          <p:cNvSpPr txBox="1"/>
          <p:nvPr/>
        </p:nvSpPr>
        <p:spPr>
          <a:xfrm>
            <a:off x="4082485" y="6488668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Alice </a:t>
            </a:r>
            <a:r>
              <a:rPr lang="en-US" dirty="0" err="1"/>
              <a:t>Wiedeman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033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E1E51-E78A-32BD-4BED-1B93DA1C9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4966-0407-98A5-86D4-E7391C532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A1A237-3C3F-ABBD-B789-3A4AE1D41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Identify immune cell biomarkers that predict </a:t>
            </a:r>
            <a:r>
              <a:rPr lang="en-US" b="1" dirty="0" err="1"/>
              <a:t>irAEs</a:t>
            </a:r>
            <a:r>
              <a:rPr lang="en-US" dirty="0"/>
              <a:t> and response to ICI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how ICI alters immune cell landscape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11A1C2-89EB-EC93-EBA1-6FF74FDDC48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098541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C1AFB-B280-E90E-C6FB-6F16E1238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719C8-55A8-0371-1B5B-6B15D487B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625487" cy="1620085"/>
          </a:xfrm>
        </p:spPr>
        <p:txBody>
          <a:bodyPr>
            <a:normAutofit/>
          </a:bodyPr>
          <a:lstStyle/>
          <a:p>
            <a:r>
              <a:rPr lang="en-US" dirty="0"/>
              <a:t>Methods for processing gated data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A79BE06-D103-F653-55A9-39E7809FF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8"/>
            <a:ext cx="5380850" cy="4847271"/>
          </a:xfrm>
        </p:spPr>
        <p:txBody>
          <a:bodyPr numCol="1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9 subsets with high technical variation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Transform percent of parent data to be more normally distributed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mixed-effects LM for each of 71 remaining subsets, take residuals as batch-corrected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D304D-B96C-2E72-9EB6-9D40A4466E01}"/>
              </a:ext>
            </a:extLst>
          </p:cNvPr>
          <p:cNvSpPr txBox="1"/>
          <p:nvPr/>
        </p:nvSpPr>
        <p:spPr>
          <a:xfrm>
            <a:off x="7339264" y="2044822"/>
            <a:ext cx="49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BAD4C8-0ACB-B73C-DEB7-81A9C27313F1}"/>
              </a:ext>
            </a:extLst>
          </p:cNvPr>
          <p:cNvSpPr txBox="1"/>
          <p:nvPr/>
        </p:nvSpPr>
        <p:spPr>
          <a:xfrm>
            <a:off x="10409941" y="2044822"/>
            <a:ext cx="58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4AD210-995F-1665-BDDF-58C63C8EDFF3}"/>
              </a:ext>
            </a:extLst>
          </p:cNvPr>
          <p:cNvSpPr txBox="1"/>
          <p:nvPr/>
        </p:nvSpPr>
        <p:spPr>
          <a:xfrm>
            <a:off x="7199895" y="5856972"/>
            <a:ext cx="71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40EFC4-B658-7AC4-A02C-C4D85D23A186}"/>
              </a:ext>
            </a:extLst>
          </p:cNvPr>
          <p:cNvSpPr txBox="1"/>
          <p:nvPr/>
        </p:nvSpPr>
        <p:spPr>
          <a:xfrm>
            <a:off x="10443483" y="5856972"/>
            <a:ext cx="71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005625-07C0-17BA-3C6D-8755292ED0EF}"/>
              </a:ext>
            </a:extLst>
          </p:cNvPr>
          <p:cNvSpPr txBox="1"/>
          <p:nvPr/>
        </p:nvSpPr>
        <p:spPr>
          <a:xfrm>
            <a:off x="1320462" y="575295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model &lt;- </a:t>
            </a:r>
            <a:r>
              <a:rPr lang="en-US" dirty="0" err="1"/>
              <a:t>lmer</a:t>
            </a:r>
            <a:r>
              <a:rPr lang="en-US" dirty="0"/>
              <a:t>(</a:t>
            </a:r>
            <a:r>
              <a:rPr lang="en-US" dirty="0" err="1"/>
              <a:t>freq</a:t>
            </a:r>
            <a:r>
              <a:rPr lang="en-US" dirty="0"/>
              <a:t> ~ batch + (1|patient_id))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3D2618-8F70-E5CB-1E6D-9D2215AD9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9644" y="2432097"/>
            <a:ext cx="3071390" cy="34775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7CB148-369B-C146-7FDF-E1B48FF922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9672" y="2432097"/>
            <a:ext cx="3101279" cy="34775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FF9AFC-6169-E11E-27E8-693E25A07F5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953393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8868E-5A05-BC81-8D17-D0ED96643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59B1F6-3E41-45EB-D68F-EC4EEECFE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399" y="1780008"/>
            <a:ext cx="9850121" cy="41649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E94133-34E9-F8EA-61DA-B3CE9E303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Baseline CD56</a:t>
            </a:r>
            <a:r>
              <a:rPr lang="en-US" baseline="30000" dirty="0"/>
              <a:t>bright</a:t>
            </a:r>
            <a:r>
              <a:rPr lang="en-US" dirty="0"/>
              <a:t> of NK cells frequency higher, PD1</a:t>
            </a:r>
            <a:r>
              <a:rPr lang="en-US" baseline="30000" dirty="0"/>
              <a:t>+</a:t>
            </a:r>
            <a:r>
              <a:rPr lang="en-US" dirty="0"/>
              <a:t> of NK cells frequency lower in those developing pneumonitis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F151AA-8AC5-D180-3FD0-2D9AA995C44D}"/>
              </a:ext>
            </a:extLst>
          </p:cNvPr>
          <p:cNvSpPr txBox="1"/>
          <p:nvPr/>
        </p:nvSpPr>
        <p:spPr>
          <a:xfrm>
            <a:off x="3609474" y="25988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1BDAE5-BAD7-5D8C-134B-D98EBB29BB4E}"/>
              </a:ext>
            </a:extLst>
          </p:cNvPr>
          <p:cNvSpPr txBox="1"/>
          <p:nvPr/>
        </p:nvSpPr>
        <p:spPr>
          <a:xfrm>
            <a:off x="7121090" y="25988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291D1E-E674-C3A0-B1A0-EB92054F8F6B}"/>
              </a:ext>
            </a:extLst>
          </p:cNvPr>
          <p:cNvSpPr txBox="1"/>
          <p:nvPr/>
        </p:nvSpPr>
        <p:spPr>
          <a:xfrm>
            <a:off x="4691902" y="648866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</a:t>
            </a:r>
            <a:r>
              <a:rPr lang="en-US" dirty="0" err="1"/>
              <a:t>padj</a:t>
            </a:r>
            <a:r>
              <a:rPr lang="en-US" dirty="0"/>
              <a:t> &lt; 0.01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312930-732D-6801-20A3-FB5BDE47A38D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244037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40A2E-BB94-EF63-81B1-0EFF3B5F4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0F4F-CD9B-9197-270D-C8317833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Methods for baseline subset modules: combined </a:t>
            </a:r>
            <a:r>
              <a:rPr lang="en-US" dirty="0" err="1"/>
              <a:t>irAE</a:t>
            </a:r>
            <a:r>
              <a:rPr lang="en-US" dirty="0"/>
              <a:t> group comparison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9A4B0CF-CBA3-9DB5-4916-34E90FF05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8"/>
            <a:ext cx="10195560" cy="4847271"/>
          </a:xfrm>
        </p:spPr>
        <p:txBody>
          <a:bodyPr numCol="1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Use random forest models to order subsets by importance in combined </a:t>
            </a:r>
            <a:r>
              <a:rPr lang="en-US" dirty="0" err="1"/>
              <a:t>irAE</a:t>
            </a:r>
            <a:r>
              <a:rPr lang="en-US" dirty="0"/>
              <a:t> group distinction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Take top 4 subsets as top subset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PCA only using subsets in the module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D42C1B-DAB9-AE84-7FCD-ABE5A6317469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BA0F6E-1C41-3B50-661E-179E94E0D88B}"/>
              </a:ext>
            </a:extLst>
          </p:cNvPr>
          <p:cNvSpPr txBox="1"/>
          <p:nvPr/>
        </p:nvSpPr>
        <p:spPr>
          <a:xfrm>
            <a:off x="4472609" y="4353339"/>
            <a:ext cx="261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Graphic for random forest</a:t>
            </a:r>
          </a:p>
        </p:txBody>
      </p:sp>
    </p:spTree>
    <p:extLst>
      <p:ext uri="{BB962C8B-B14F-4D97-AF65-F5344CB8AC3E}">
        <p14:creationId xmlns:p14="http://schemas.microsoft.com/office/powerpoint/2010/main" val="1502469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A48C8-C08C-5310-43AF-1506C94B5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CA5C7CC-5003-900C-12B4-1D8696EF95D4}"/>
              </a:ext>
            </a:extLst>
          </p:cNvPr>
          <p:cNvGrpSpPr/>
          <p:nvPr/>
        </p:nvGrpSpPr>
        <p:grpSpPr>
          <a:xfrm>
            <a:off x="293745" y="1769896"/>
            <a:ext cx="4946257" cy="5088104"/>
            <a:chOff x="293745" y="1769896"/>
            <a:chExt cx="4946257" cy="508810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97BF63F-DA1E-5DC1-AF76-1FCFBB419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3745" y="1830860"/>
              <a:ext cx="4568187" cy="502714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B26476F-2239-7FC8-1966-C91C8FA7FD33}"/>
                </a:ext>
              </a:extLst>
            </p:cNvPr>
            <p:cNvSpPr/>
            <p:nvPr/>
          </p:nvSpPr>
          <p:spPr>
            <a:xfrm>
              <a:off x="4840582" y="1769896"/>
              <a:ext cx="399420" cy="508810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11A1593-E659-B741-D41A-ED2811CE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Distinguishing combined </a:t>
            </a:r>
            <a:r>
              <a:rPr lang="en-US" dirty="0" err="1"/>
              <a:t>irAE</a:t>
            </a:r>
            <a:r>
              <a:rPr lang="en-US" dirty="0"/>
              <a:t> group using random forest-derived module of top 4 combined </a:t>
            </a:r>
            <a:r>
              <a:rPr lang="en-US" dirty="0" err="1"/>
              <a:t>irAE</a:t>
            </a:r>
            <a:r>
              <a:rPr lang="en-US" dirty="0"/>
              <a:t> baseline subsets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E77CFD-980F-C8FF-B49F-828D77CD9F5F}"/>
              </a:ext>
            </a:extLst>
          </p:cNvPr>
          <p:cNvSpPr txBox="1"/>
          <p:nvPr/>
        </p:nvSpPr>
        <p:spPr>
          <a:xfrm>
            <a:off x="1164399" y="6097449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PC2 **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71A4D3-F063-8BC4-A7C8-836303ACEFC6}"/>
              </a:ext>
            </a:extLst>
          </p:cNvPr>
          <p:cNvSpPr txBox="1"/>
          <p:nvPr/>
        </p:nvSpPr>
        <p:spPr>
          <a:xfrm>
            <a:off x="7486374" y="5127401"/>
            <a:ext cx="1323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PC2 weights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386B2F-4F08-9122-43AB-05DE823A0AC5}"/>
              </a:ext>
            </a:extLst>
          </p:cNvPr>
          <p:cNvSpPr txBox="1"/>
          <p:nvPr/>
        </p:nvSpPr>
        <p:spPr>
          <a:xfrm>
            <a:off x="4691902" y="6488668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p &lt; 0.01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4E8C69-4773-1D8D-9BE0-BBB816EBAD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2240" y="2477308"/>
            <a:ext cx="3311709" cy="2461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5264916-F54B-8298-DF80-473B91203E15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697412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64297-6120-7A04-C97B-6E3B8C6A0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FE588D-E045-458E-20D0-EF3CBA87A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417" y="1919288"/>
            <a:ext cx="7337612" cy="46971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B1AB02-0372-6FF9-08D8-5DBD0B785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Baseline SCM of </a:t>
            </a:r>
            <a:r>
              <a:rPr lang="en-US" dirty="0" err="1"/>
              <a:t>T</a:t>
            </a:r>
            <a:r>
              <a:rPr lang="en-US" baseline="-25000" dirty="0" err="1"/>
              <a:t>conv</a:t>
            </a:r>
            <a:r>
              <a:rPr lang="en-US" dirty="0"/>
              <a:t> </a:t>
            </a:r>
            <a:r>
              <a:rPr lang="en-US" dirty="0" err="1"/>
              <a:t>T</a:t>
            </a:r>
            <a:r>
              <a:rPr lang="en-US" baseline="-25000" dirty="0" err="1"/>
              <a:t>cells</a:t>
            </a:r>
            <a:r>
              <a:rPr lang="en-US" dirty="0"/>
              <a:t> frequency may be lower in those developing an </a:t>
            </a:r>
            <a:r>
              <a:rPr lang="en-US" dirty="0" err="1"/>
              <a:t>irAE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F0603-A7C0-6986-AC24-5E2523BD8145}"/>
              </a:ext>
            </a:extLst>
          </p:cNvPr>
          <p:cNvSpPr txBox="1"/>
          <p:nvPr/>
        </p:nvSpPr>
        <p:spPr>
          <a:xfrm>
            <a:off x="4873991" y="6431731"/>
            <a:ext cx="110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padj</a:t>
            </a:r>
            <a:r>
              <a:rPr lang="en-US" dirty="0"/>
              <a:t> = 0.1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0A9008-AB46-129A-BCD5-47B0F71CF52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368773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047DC-7F42-4AD5-79B9-8F6EA0778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CBC9F6E-4CD5-EE76-9CE6-439F8337D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431" y="1938263"/>
            <a:ext cx="4367364" cy="49197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13F1E7-2E5C-5427-AD5B-FA5BE735D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754709" cy="1581722"/>
          </a:xfrm>
        </p:spPr>
        <p:txBody>
          <a:bodyPr>
            <a:normAutofit/>
          </a:bodyPr>
          <a:lstStyle/>
          <a:p>
            <a:r>
              <a:rPr lang="en-US" dirty="0"/>
              <a:t>Distinction of combined </a:t>
            </a:r>
            <a:r>
              <a:rPr lang="en-US" dirty="0" err="1"/>
              <a:t>irAE</a:t>
            </a:r>
            <a:r>
              <a:rPr lang="en-US" dirty="0"/>
              <a:t> group using module of top 4 combined </a:t>
            </a:r>
            <a:r>
              <a:rPr lang="en-US" dirty="0" err="1"/>
              <a:t>irAE</a:t>
            </a:r>
            <a:r>
              <a:rPr lang="en-US" dirty="0"/>
              <a:t> baseline subsets unlikely due to chance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8EA5D5-BC4F-2513-3986-933FF4DC5F16}"/>
              </a:ext>
            </a:extLst>
          </p:cNvPr>
          <p:cNvSpPr txBox="1"/>
          <p:nvPr/>
        </p:nvSpPr>
        <p:spPr>
          <a:xfrm>
            <a:off x="202581" y="5941109"/>
            <a:ext cx="2749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“bottom” 4 subset module</a:t>
            </a:r>
          </a:p>
          <a:p>
            <a:r>
              <a:rPr lang="en-US" dirty="0" err="1"/>
              <a:t>n.s</a:t>
            </a:r>
            <a:r>
              <a:rPr lang="en-US" dirty="0"/>
              <a:t>. in PCs 1-3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408E77-7070-B547-DADD-DDBADBFCE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0614" y="1861765"/>
            <a:ext cx="2484614" cy="499623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7ACFF73-CEC9-AF64-B8B0-64C4E1E75218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688972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1F8D95-5379-5DDA-F135-1A690381F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318" y="4938713"/>
            <a:ext cx="6821103" cy="18284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406"/>
            <a:ext cx="10372725" cy="3667519"/>
          </a:xfrm>
        </p:spPr>
        <p:txBody>
          <a:bodyPr numCol="2">
            <a:normAutofit/>
          </a:bodyPr>
          <a:lstStyle/>
          <a:p>
            <a:r>
              <a:rPr lang="en-US" dirty="0"/>
              <a:t>Peter Linsley</a:t>
            </a:r>
          </a:p>
          <a:p>
            <a:r>
              <a:rPr lang="en-US" dirty="0"/>
              <a:t>Long lab/</a:t>
            </a:r>
            <a:r>
              <a:rPr lang="en-US" dirty="0" err="1"/>
              <a:t>HIPcore</a:t>
            </a:r>
            <a:endParaRPr lang="en-US" dirty="0"/>
          </a:p>
          <a:p>
            <a:pPr lvl="1"/>
            <a:r>
              <a:rPr lang="en-US" dirty="0"/>
              <a:t>Alice Long, Alice </a:t>
            </a:r>
            <a:r>
              <a:rPr lang="en-US" dirty="0" err="1"/>
              <a:t>Wiedeman</a:t>
            </a:r>
            <a:endParaRPr lang="en-US" dirty="0"/>
          </a:p>
          <a:p>
            <a:r>
              <a:rPr lang="en-US" dirty="0"/>
              <a:t>Holly </a:t>
            </a:r>
            <a:r>
              <a:rPr lang="en-US" dirty="0" err="1"/>
              <a:t>Akilesh</a:t>
            </a:r>
            <a:endParaRPr lang="en-US" dirty="0"/>
          </a:p>
          <a:p>
            <a:r>
              <a:rPr lang="en-US" dirty="0"/>
              <a:t>Buckner lab</a:t>
            </a:r>
          </a:p>
          <a:p>
            <a:pPr lvl="1"/>
            <a:r>
              <a:rPr lang="en-US" dirty="0"/>
              <a:t>Jane Buckner, Sylvia </a:t>
            </a:r>
            <a:r>
              <a:rPr lang="en-US" dirty="0" err="1"/>
              <a:t>Posso</a:t>
            </a:r>
            <a:r>
              <a:rPr lang="en-US" dirty="0"/>
              <a:t>,          Cliff Rims</a:t>
            </a:r>
          </a:p>
          <a:p>
            <a:r>
              <a:rPr lang="en-US" dirty="0"/>
              <a:t>Bernard Khor</a:t>
            </a:r>
          </a:p>
          <a:p>
            <a:r>
              <a:rPr lang="en-US" dirty="0"/>
              <a:t>Bioinformatics</a:t>
            </a:r>
          </a:p>
          <a:p>
            <a:pPr lvl="1"/>
            <a:r>
              <a:rPr lang="en-US" dirty="0"/>
              <a:t>Hannah </a:t>
            </a:r>
            <a:r>
              <a:rPr lang="en-US" dirty="0" err="1"/>
              <a:t>DeBerg</a:t>
            </a:r>
            <a:endParaRPr lang="en-US" dirty="0"/>
          </a:p>
          <a:p>
            <a:pPr lvl="1"/>
            <a:r>
              <a:rPr lang="en-US" dirty="0" err="1"/>
              <a:t>Basilin</a:t>
            </a:r>
            <a:r>
              <a:rPr lang="en-US" dirty="0"/>
              <a:t> Benson</a:t>
            </a:r>
          </a:p>
          <a:p>
            <a:pPr lvl="1"/>
            <a:r>
              <a:rPr lang="en-US" dirty="0"/>
              <a:t>Andrew </a:t>
            </a:r>
            <a:r>
              <a:rPr lang="en-US" dirty="0" err="1"/>
              <a:t>Koval</a:t>
            </a:r>
            <a:endParaRPr lang="en-US" dirty="0"/>
          </a:p>
          <a:p>
            <a:r>
              <a:rPr lang="en-US" dirty="0"/>
              <a:t>Clinical teams at VM, SCCA, &amp; the University of Texas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F8A3D5-1B1B-8D51-5235-6108643A469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448338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4751D-0A2D-7EDC-877E-6C7C575FC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A75BC-765B-2CC0-85E7-D580A066D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Methods for baseline subset modules: specific </a:t>
            </a:r>
            <a:r>
              <a:rPr lang="en-US" dirty="0" err="1"/>
              <a:t>irAE</a:t>
            </a:r>
            <a:r>
              <a:rPr lang="en-US" dirty="0"/>
              <a:t> group comparisons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6982DB4-C400-8D51-11DC-7F3CFA836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8"/>
            <a:ext cx="10195560" cy="4847271"/>
          </a:xfrm>
        </p:spPr>
        <p:txBody>
          <a:bodyPr numCol="1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For each subset, test for difference in baseline frequency distributions between </a:t>
            </a:r>
            <a:r>
              <a:rPr lang="en-US" dirty="0" err="1"/>
              <a:t>irAE</a:t>
            </a:r>
            <a:r>
              <a:rPr lang="en-US" dirty="0"/>
              <a:t> groups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Arrange subsets by p value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Take top 4 subsets as top subset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PCA only using subsets in the module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F97426-0B81-CFF0-DDCD-E15F16B52F59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233354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E943F-8346-9556-6F4F-BBB5C03BD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D2E291-66F9-F4E9-4138-7D6C680E7BD1}"/>
              </a:ext>
            </a:extLst>
          </p:cNvPr>
          <p:cNvGrpSpPr/>
          <p:nvPr/>
        </p:nvGrpSpPr>
        <p:grpSpPr>
          <a:xfrm>
            <a:off x="714021" y="1919288"/>
            <a:ext cx="9208911" cy="4601427"/>
            <a:chOff x="714021" y="1919288"/>
            <a:chExt cx="9208911" cy="460142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0929655-9111-0220-2E5C-89D71518D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4021" y="1919288"/>
              <a:ext cx="9208911" cy="4601427"/>
            </a:xfrm>
            <a:prstGeom prst="rect">
              <a:avLst/>
            </a:prstGeom>
          </p:spPr>
        </p:pic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871A2B1F-9005-10E8-57AA-9B794B90E550}"/>
                </a:ext>
              </a:extLst>
            </p:cNvPr>
            <p:cNvCxnSpPr>
              <a:cxnSpLocks/>
            </p:cNvCxnSpPr>
            <p:nvPr/>
          </p:nvCxnSpPr>
          <p:spPr>
            <a:xfrm>
              <a:off x="2211598" y="2222749"/>
              <a:ext cx="0" cy="4258424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92DF7B8-760C-1827-5D2C-ADE981C30AF3}"/>
                </a:ext>
              </a:extLst>
            </p:cNvPr>
            <p:cNvCxnSpPr>
              <a:cxnSpLocks/>
            </p:cNvCxnSpPr>
            <p:nvPr/>
          </p:nvCxnSpPr>
          <p:spPr>
            <a:xfrm>
              <a:off x="4782411" y="2222749"/>
              <a:ext cx="0" cy="4258424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7D2AC51-A50F-80DE-5699-2D3C797A9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Summary of baseline module analyses: several subsets may be more </a:t>
            </a:r>
            <a:r>
              <a:rPr lang="en-US" dirty="0" err="1"/>
              <a:t>irAE</a:t>
            </a:r>
            <a:r>
              <a:rPr lang="en-US" dirty="0"/>
              <a:t>-type-specific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815B65-B2CE-00DD-BAE9-96732DD3EF20}"/>
              </a:ext>
            </a:extLst>
          </p:cNvPr>
          <p:cNvSpPr txBox="1"/>
          <p:nvPr/>
        </p:nvSpPr>
        <p:spPr>
          <a:xfrm>
            <a:off x="7694907" y="5634456"/>
            <a:ext cx="266962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Grey means NA (subset not in top module for that </a:t>
            </a:r>
            <a:r>
              <a:rPr lang="en-US" sz="1500" dirty="0" err="1"/>
              <a:t>irAE</a:t>
            </a:r>
            <a:r>
              <a:rPr lang="en-US" sz="1500" dirty="0"/>
              <a:t> group comparison)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21CF66-05DE-9E46-BA2E-B8587DDFD3A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BA8668-C854-5FDF-3F27-DAD364FFFEF4}"/>
              </a:ext>
            </a:extLst>
          </p:cNvPr>
          <p:cNvSpPr txBox="1"/>
          <p:nvPr/>
        </p:nvSpPr>
        <p:spPr>
          <a:xfrm>
            <a:off x="7815600" y="2534980"/>
            <a:ext cx="41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335833-ACDC-66E0-65D8-5BE32FFF4D38}"/>
              </a:ext>
            </a:extLst>
          </p:cNvPr>
          <p:cNvSpPr txBox="1"/>
          <p:nvPr/>
        </p:nvSpPr>
        <p:spPr>
          <a:xfrm>
            <a:off x="7008530" y="3038208"/>
            <a:ext cx="41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5807558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F8314-5F0C-5525-EF3F-C2D81A81A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C9406-2162-74C7-42DE-6E76B45E3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38D74E-6124-BEFD-B84F-2E2F4A232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Identify immune cell biomarkers that predict </a:t>
            </a:r>
            <a:r>
              <a:rPr lang="en-US" dirty="0" err="1"/>
              <a:t>irAEs</a:t>
            </a:r>
            <a:r>
              <a:rPr lang="en-US" dirty="0"/>
              <a:t> and response to ICI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Determine how ICI alters immune cell landscape: what immune cell subsets change in </a:t>
            </a:r>
            <a:r>
              <a:rPr lang="en-US" b="1" dirty="0" err="1"/>
              <a:t>irAE</a:t>
            </a:r>
            <a:r>
              <a:rPr lang="en-US" b="1" dirty="0"/>
              <a:t> group-specific manner on ICI?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9493AB-A040-811E-20A5-F887B0054E3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14205694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328E4-F67B-9840-07C3-600FEFC7C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74E6-163E-865D-145A-09E7E3807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Methods to identify immune cell subsets changing over ICI in </a:t>
            </a:r>
            <a:r>
              <a:rPr lang="en-US" dirty="0" err="1"/>
              <a:t>irAE</a:t>
            </a:r>
            <a:r>
              <a:rPr lang="en-US" dirty="0"/>
              <a:t> group-specific manner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ADC5F5-7657-8DAC-5BA7-BB544F7CF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124440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Remove PD1</a:t>
            </a:r>
            <a:r>
              <a:rPr lang="en-US" baseline="30000" dirty="0"/>
              <a:t>+</a:t>
            </a:r>
            <a:r>
              <a:rPr lang="en-US" dirty="0"/>
              <a:t> subsets (detection blocked by anti-PD-1 therapeutic Abs)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each subset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Model relationship between subset frequency and time (since baseline) with or without interaction between </a:t>
            </a:r>
            <a:r>
              <a:rPr lang="en-US" dirty="0" err="1"/>
              <a:t>irAE</a:t>
            </a:r>
            <a:r>
              <a:rPr lang="en-US" dirty="0"/>
              <a:t> group and time (bolded)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Run ANOVA on two models to see if including interaction term improves model fit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18A142-6D29-EDB6-0735-BBF7D4BA432E}"/>
              </a:ext>
            </a:extLst>
          </p:cNvPr>
          <p:cNvSpPr txBox="1"/>
          <p:nvPr/>
        </p:nvSpPr>
        <p:spPr>
          <a:xfrm>
            <a:off x="2299579" y="4110328"/>
            <a:ext cx="106189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model &lt;- gam(</a:t>
            </a:r>
            <a:r>
              <a:rPr lang="en-US" dirty="0" err="1"/>
              <a:t>freq</a:t>
            </a:r>
            <a:r>
              <a:rPr lang="en-US" dirty="0"/>
              <a:t> ~ </a:t>
            </a:r>
            <a:r>
              <a:rPr lang="en-US" dirty="0" err="1"/>
              <a:t>irae_group</a:t>
            </a:r>
            <a:r>
              <a:rPr lang="en-US" dirty="0"/>
              <a:t> + </a:t>
            </a:r>
          </a:p>
          <a:p>
            <a:r>
              <a:rPr lang="en-US" dirty="0"/>
              <a:t>                                 s(</a:t>
            </a:r>
            <a:r>
              <a:rPr lang="en-US" dirty="0" err="1"/>
              <a:t>days_from_baseline</a:t>
            </a:r>
            <a:r>
              <a:rPr lang="en-US" dirty="0"/>
              <a:t>, k = 5, bs = "</a:t>
            </a:r>
            <a:r>
              <a:rPr lang="en-US" dirty="0" err="1"/>
              <a:t>cr</a:t>
            </a:r>
            <a:r>
              <a:rPr lang="en-US" dirty="0"/>
              <a:t>"</a:t>
            </a:r>
            <a:r>
              <a:rPr lang="en-US" b="1" i="1" dirty="0"/>
              <a:t>, by = </a:t>
            </a:r>
            <a:r>
              <a:rPr lang="en-US" b="1" i="1" dirty="0" err="1"/>
              <a:t>irae_group</a:t>
            </a:r>
            <a:r>
              <a:rPr lang="en-US" dirty="0"/>
              <a:t>) + </a:t>
            </a:r>
          </a:p>
          <a:p>
            <a:r>
              <a:rPr lang="en-US" dirty="0"/>
              <a:t>                                 s(</a:t>
            </a:r>
            <a:r>
              <a:rPr lang="en-US" dirty="0" err="1"/>
              <a:t>patient_id</a:t>
            </a:r>
            <a:r>
              <a:rPr lang="en-US" dirty="0"/>
              <a:t>, bs = "re"), data = data, method = 'REML')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74D41B-9623-FB43-8B99-81AB568DE45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4454678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CF64A-5126-DB20-C3B5-FEBB940A3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E0B23EC-775F-863B-4166-444A85242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406"/>
            <a:ext cx="12191999" cy="31711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44E0CD-4AE3-BDE8-6C24-964F11064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Frequency of CD56</a:t>
            </a:r>
            <a:r>
              <a:rPr lang="en-US" baseline="30000" dirty="0"/>
              <a:t>bright</a:t>
            </a:r>
            <a:r>
              <a:rPr lang="en-US" dirty="0"/>
              <a:t> of NK cells initially decreases with ICI in most </a:t>
            </a:r>
            <a:r>
              <a:rPr lang="en-US" dirty="0" err="1"/>
              <a:t>irAE</a:t>
            </a:r>
            <a:r>
              <a:rPr lang="en-US" dirty="0"/>
              <a:t> group comparisons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6FD041-D2B0-B73D-148A-79FFF79B3D68}"/>
              </a:ext>
            </a:extLst>
          </p:cNvPr>
          <p:cNvSpPr txBox="1"/>
          <p:nvPr/>
        </p:nvSpPr>
        <p:spPr>
          <a:xfrm>
            <a:off x="4310006" y="6488668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**: </a:t>
            </a:r>
            <a:r>
              <a:rPr lang="en-US" dirty="0" err="1"/>
              <a:t>padj</a:t>
            </a:r>
            <a:r>
              <a:rPr lang="en-US" dirty="0"/>
              <a:t> &lt; 0.01, *: </a:t>
            </a:r>
            <a:r>
              <a:rPr lang="en-US" dirty="0" err="1"/>
              <a:t>padj</a:t>
            </a:r>
            <a:r>
              <a:rPr lang="en-US" dirty="0"/>
              <a:t> &lt; 0.05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E649D8-CD6C-9D25-2A63-094727969BC1}"/>
              </a:ext>
            </a:extLst>
          </p:cNvPr>
          <p:cNvSpPr txBox="1"/>
          <p:nvPr/>
        </p:nvSpPr>
        <p:spPr>
          <a:xfrm>
            <a:off x="7388759" y="5590843"/>
            <a:ext cx="48032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CD56</a:t>
            </a:r>
            <a:r>
              <a:rPr lang="en-US" sz="1400" baseline="30000" dirty="0"/>
              <a:t>high</a:t>
            </a:r>
            <a:r>
              <a:rPr lang="en-US" sz="1400" dirty="0"/>
              <a:t> NK of non-granulocyte frequency reported lower in severe </a:t>
            </a:r>
            <a:r>
              <a:rPr lang="en-US" sz="1400" dirty="0" err="1"/>
              <a:t>irAE</a:t>
            </a:r>
            <a:r>
              <a:rPr lang="en-US" sz="1400" dirty="0"/>
              <a:t> patients at </a:t>
            </a:r>
            <a:r>
              <a:rPr lang="en-US" sz="1400" dirty="0" err="1"/>
              <a:t>irAE</a:t>
            </a:r>
            <a:r>
              <a:rPr lang="en-US" sz="1400" dirty="0"/>
              <a:t> time (</a:t>
            </a:r>
            <a:r>
              <a:rPr lang="en-US" sz="1400" dirty="0" err="1"/>
              <a:t>Kovacsovics-Bankowski</a:t>
            </a:r>
            <a:r>
              <a:rPr lang="en-US" sz="1400" dirty="0"/>
              <a:t> et al. </a:t>
            </a:r>
            <a:r>
              <a:rPr lang="en-US" sz="1400" i="1" dirty="0"/>
              <a:t>J </a:t>
            </a:r>
            <a:r>
              <a:rPr lang="en-US" sz="1400" i="1" dirty="0" err="1"/>
              <a:t>Immunother</a:t>
            </a:r>
            <a:r>
              <a:rPr lang="en-US" sz="1400" i="1" dirty="0"/>
              <a:t> Cancer</a:t>
            </a:r>
            <a:r>
              <a:rPr lang="en-US" sz="1400" dirty="0"/>
              <a:t>. 2024)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0CE194-D7F0-91AC-0168-B13DAE11DA33}"/>
              </a:ext>
            </a:extLst>
          </p:cNvPr>
          <p:cNvSpPr txBox="1"/>
          <p:nvPr/>
        </p:nvSpPr>
        <p:spPr>
          <a:xfrm>
            <a:off x="1814581" y="3202294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0D885F-6C44-18D6-A64E-718C4A48A432}"/>
              </a:ext>
            </a:extLst>
          </p:cNvPr>
          <p:cNvSpPr txBox="1"/>
          <p:nvPr/>
        </p:nvSpPr>
        <p:spPr>
          <a:xfrm>
            <a:off x="7966879" y="3202294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66869B-655D-FB8E-B77D-C93F8EE31B2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18F02C-913F-1A36-2340-12A125776D5D}"/>
              </a:ext>
            </a:extLst>
          </p:cNvPr>
          <p:cNvSpPr txBox="1"/>
          <p:nvPr/>
        </p:nvSpPr>
        <p:spPr>
          <a:xfrm>
            <a:off x="3802091" y="3202294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2716A6-82BB-6B6E-20AD-8FCBB2FF5EDC}"/>
              </a:ext>
            </a:extLst>
          </p:cNvPr>
          <p:cNvSpPr txBox="1"/>
          <p:nvPr/>
        </p:nvSpPr>
        <p:spPr>
          <a:xfrm>
            <a:off x="5831641" y="3202294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F0CCF8-BE77-AFD3-8955-3852382F7725}"/>
              </a:ext>
            </a:extLst>
          </p:cNvPr>
          <p:cNvSpPr txBox="1"/>
          <p:nvPr/>
        </p:nvSpPr>
        <p:spPr>
          <a:xfrm>
            <a:off x="9883379" y="3202294"/>
            <a:ext cx="1149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506609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E1F00-B888-2BB6-2C71-14E5AA767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DF0C8-B4D5-2CC8-5E88-67F8184F1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1B51E-B2B5-4960-3669-8C22EA76A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At baseline, a few subsets differ between those developing and not developing pneumonitis; multiple subsets needed to distinguish combined and other </a:t>
            </a:r>
            <a:r>
              <a:rPr lang="en-US" dirty="0" err="1"/>
              <a:t>irAE</a:t>
            </a:r>
            <a:r>
              <a:rPr lang="en-US" dirty="0"/>
              <a:t> types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Over ICI, some subsets change in frequency differently between those who do and do not develop </a:t>
            </a:r>
            <a:r>
              <a:rPr lang="en-US" dirty="0" err="1"/>
              <a:t>irAEs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Some subsets may be more </a:t>
            </a:r>
            <a:r>
              <a:rPr lang="en-US" dirty="0" err="1"/>
              <a:t>irAE</a:t>
            </a:r>
            <a:r>
              <a:rPr lang="en-US" dirty="0"/>
              <a:t>-type specific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EA4C32-CB2B-FB32-0726-29769F32218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42841460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034422-7673-A1CE-F0B7-B07E931D0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61E62-9DF4-B876-042A-3DA542F6D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2B3BB-9D7F-0BC5-E9EB-52DB561DE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10515600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Model: CD56bright NK cells traffic out of blood to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r>
              <a:rPr lang="en-US" dirty="0">
                <a:solidFill>
                  <a:srgbClr val="FF0000"/>
                </a:solidFill>
              </a:rPr>
              <a:t> sites in response to changes in PD-1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FF0000"/>
                </a:solidFill>
              </a:rPr>
              <a:t> immune cells on PD-1 blockade, contributing to </a:t>
            </a:r>
            <a:r>
              <a:rPr lang="en-US" dirty="0" err="1">
                <a:solidFill>
                  <a:srgbClr val="FF0000"/>
                </a:solidFill>
              </a:rPr>
              <a:t>irAE</a:t>
            </a:r>
            <a:r>
              <a:rPr lang="en-US" dirty="0">
                <a:solidFill>
                  <a:srgbClr val="FF0000"/>
                </a:solidFill>
              </a:rPr>
              <a:t> development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685245-338F-47BF-3A87-D9C1D6CB27F7}"/>
              </a:ext>
            </a:extLst>
          </p:cNvPr>
          <p:cNvSpPr txBox="1"/>
          <p:nvPr/>
        </p:nvSpPr>
        <p:spPr>
          <a:xfrm>
            <a:off x="705435" y="4649424"/>
            <a:ext cx="1064836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NKs in synovium of RA patients exhibit CD56</a:t>
            </a:r>
            <a:r>
              <a:rPr lang="en-US" sz="1800" baseline="30000" dirty="0"/>
              <a:t>bright</a:t>
            </a:r>
            <a:r>
              <a:rPr lang="en-US" sz="1800" dirty="0"/>
              <a:t> phenotype (</a:t>
            </a:r>
            <a:r>
              <a:rPr lang="en-US" sz="1800" dirty="0" err="1"/>
              <a:t>Pridgeon</a:t>
            </a:r>
            <a:r>
              <a:rPr lang="en-US" sz="1800" dirty="0"/>
              <a:t> et al. </a:t>
            </a:r>
            <a:r>
              <a:rPr lang="en-US" sz="1800" i="1" dirty="0"/>
              <a:t>Rheumatology </a:t>
            </a:r>
            <a:r>
              <a:rPr lang="en-US" sz="1800" dirty="0"/>
              <a:t>2003)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CD56</a:t>
            </a:r>
            <a:r>
              <a:rPr lang="en-US" baseline="30000" dirty="0"/>
              <a:t>bright</a:t>
            </a:r>
            <a:r>
              <a:rPr lang="en-US" dirty="0"/>
              <a:t> subset of NKs greatly expanded within inflamed joints of patients with inflammatory arthritis (</a:t>
            </a:r>
            <a:r>
              <a:rPr lang="en-US" dirty="0" err="1"/>
              <a:t>Dalbeth</a:t>
            </a:r>
            <a:r>
              <a:rPr lang="en-US" dirty="0"/>
              <a:t> &amp; Callan </a:t>
            </a:r>
            <a:r>
              <a:rPr lang="en-US" i="1" dirty="0"/>
              <a:t>Arthritis &amp; Rheumatology </a:t>
            </a:r>
            <a:r>
              <a:rPr lang="en-US" dirty="0"/>
              <a:t>2002)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CD56</a:t>
            </a:r>
            <a:r>
              <a:rPr lang="en-US" sz="1800" baseline="30000" dirty="0"/>
              <a:t>bright</a:t>
            </a:r>
            <a:r>
              <a:rPr lang="en-US" sz="1800" dirty="0"/>
              <a:t> NK cells enriched at inflammatory sites in variety of diseases (</a:t>
            </a:r>
            <a:r>
              <a:rPr lang="en-US" sz="1800" dirty="0" err="1"/>
              <a:t>Dalbeth</a:t>
            </a:r>
            <a:r>
              <a:rPr lang="en-US" sz="1800" dirty="0"/>
              <a:t> et al. </a:t>
            </a:r>
            <a:r>
              <a:rPr lang="en-US" sz="1800" i="1" dirty="0"/>
              <a:t>J Immunol </a:t>
            </a:r>
            <a:r>
              <a:rPr lang="en-US" sz="1800" dirty="0"/>
              <a:t>2004)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CD56bright NK cells accumulate in psoriatic skin and exacerbate inflammation (Ottaviani et al. </a:t>
            </a:r>
            <a:r>
              <a:rPr lang="en-US" i="1" dirty="0" err="1"/>
              <a:t>Eur</a:t>
            </a:r>
            <a:r>
              <a:rPr lang="en-US" i="1" dirty="0"/>
              <a:t> J Immunol</a:t>
            </a:r>
            <a:r>
              <a:rPr lang="en-US" dirty="0"/>
              <a:t> 2006)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B3549-2BE3-6C4A-0A47-D72F502B1583}"/>
              </a:ext>
            </a:extLst>
          </p:cNvPr>
          <p:cNvSpPr txBox="1"/>
          <p:nvPr/>
        </p:nvSpPr>
        <p:spPr>
          <a:xfrm>
            <a:off x="3567953" y="3711388"/>
            <a:ext cx="191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Make a schematic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86BC44-E723-6536-519A-F5DD9132FC7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317471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1834-7B32-1ACA-4358-B630FB8E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3603"/>
            <a:ext cx="9381565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IMPACD to look at more granular cell subsets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Over ICI, do immunotypes become more “AID-like” more so in </a:t>
            </a:r>
            <a:r>
              <a:rPr lang="en-US" dirty="0" err="1"/>
              <a:t>irAE</a:t>
            </a:r>
            <a:r>
              <a:rPr lang="en-US" dirty="0"/>
              <a:t> group?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5EC5B-7E95-A59B-37EF-63BA97E545A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40916888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59A62-DDD1-C2F1-FB42-4E9B4796E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ABA95D-09F3-681A-D63B-A49EA98EF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062" y="2211189"/>
            <a:ext cx="4080848" cy="42754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26CE1A-A6A4-8AB0-C042-30CEFF19F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931" y="2211355"/>
            <a:ext cx="4080848" cy="42773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E2FC1B-49E8-1A1D-E017-92D8E59C6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394481" cy="1325563"/>
          </a:xfrm>
        </p:spPr>
        <p:txBody>
          <a:bodyPr>
            <a:normAutofit/>
          </a:bodyPr>
          <a:lstStyle/>
          <a:p>
            <a:r>
              <a:rPr lang="en-US" dirty="0"/>
              <a:t>Over ICI, do immunotypes become more “AID-like” more so in </a:t>
            </a:r>
            <a:r>
              <a:rPr lang="en-US" dirty="0" err="1"/>
              <a:t>irAE</a:t>
            </a:r>
            <a:r>
              <a:rPr lang="en-US" dirty="0"/>
              <a:t> group?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529072E-151D-22C5-D350-3200D87508B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28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160D8D4-6E54-227C-6CF0-C1751F62161D}"/>
              </a:ext>
            </a:extLst>
          </p:cNvPr>
          <p:cNvSpPr txBox="1"/>
          <p:nvPr/>
        </p:nvSpPr>
        <p:spPr>
          <a:xfrm>
            <a:off x="1061634" y="6467266"/>
            <a:ext cx="10314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Grey lines show components of ICI effects in direction of AID, are these more positive in </a:t>
            </a:r>
            <a:r>
              <a:rPr lang="en-US" dirty="0" err="1"/>
              <a:t>irAE</a:t>
            </a:r>
            <a:r>
              <a:rPr lang="en-US" dirty="0"/>
              <a:t> group?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872C6E-70CA-3A06-4FF0-6C1785AD3D0A}"/>
              </a:ext>
            </a:extLst>
          </p:cNvPr>
          <p:cNvSpPr txBox="1"/>
          <p:nvPr/>
        </p:nvSpPr>
        <p:spPr>
          <a:xfrm>
            <a:off x="2734084" y="1839911"/>
            <a:ext cx="1844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1C2C6"/>
                </a:solidFill>
              </a:rPr>
              <a:t>non-</a:t>
            </a:r>
            <a:r>
              <a:rPr lang="en-US" dirty="0" err="1">
                <a:solidFill>
                  <a:srgbClr val="01C2C6"/>
                </a:solidFill>
              </a:rPr>
              <a:t>irAE</a:t>
            </a:r>
            <a:r>
              <a:rPr lang="en-US" dirty="0">
                <a:solidFill>
                  <a:srgbClr val="01C2C6"/>
                </a:solidFill>
              </a:rPr>
              <a:t> example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E00075-585E-3EFE-5D39-41B2E63E4420}"/>
              </a:ext>
            </a:extLst>
          </p:cNvPr>
          <p:cNvSpPr txBox="1"/>
          <p:nvPr/>
        </p:nvSpPr>
        <p:spPr>
          <a:xfrm>
            <a:off x="7819536" y="1839911"/>
            <a:ext cx="140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857F"/>
                </a:solidFill>
              </a:rPr>
              <a:t>irAE</a:t>
            </a:r>
            <a:r>
              <a:rPr lang="en-US" dirty="0">
                <a:solidFill>
                  <a:srgbClr val="FF857F"/>
                </a:solidFill>
              </a:rPr>
              <a:t> example</a:t>
            </a:r>
          </a:p>
        </p:txBody>
      </p:sp>
    </p:spTree>
    <p:extLst>
      <p:ext uri="{BB962C8B-B14F-4D97-AF65-F5344CB8AC3E}">
        <p14:creationId xmlns:p14="http://schemas.microsoft.com/office/powerpoint/2010/main" val="36705883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Inhibitory immune checkpoints help maintain self tolerance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482DF0-E8E2-4F44-7B17-58FA58350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2240" y="1769347"/>
            <a:ext cx="6151880" cy="508865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2FBB5FF-307A-C864-B824-1DA0FD3DF2E3}"/>
              </a:ext>
            </a:extLst>
          </p:cNvPr>
          <p:cNvSpPr/>
          <p:nvPr/>
        </p:nvSpPr>
        <p:spPr>
          <a:xfrm>
            <a:off x="5415280" y="1656080"/>
            <a:ext cx="3759200" cy="5201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89A8D1-3120-5243-F993-F544D41F5CDC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</p:spTree>
    <p:extLst>
      <p:ext uri="{BB962C8B-B14F-4D97-AF65-F5344CB8AC3E}">
        <p14:creationId xmlns:p14="http://schemas.microsoft.com/office/powerpoint/2010/main" val="2344175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9D1C03-C348-88F4-4D3B-631B51B9C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67D892C-AA50-FA44-0CFF-EBE09E583777}"/>
              </a:ext>
            </a:extLst>
          </p:cNvPr>
          <p:cNvGrpSpPr/>
          <p:nvPr/>
        </p:nvGrpSpPr>
        <p:grpSpPr>
          <a:xfrm>
            <a:off x="1626670" y="-933649"/>
            <a:ext cx="8780928" cy="6790623"/>
            <a:chOff x="2444817" y="67378"/>
            <a:chExt cx="8780928" cy="679062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AD0CBAD-99C0-934D-C373-FA83C984B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2240" y="247773"/>
              <a:ext cx="7991374" cy="661022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6B138A-389C-FBA6-A73F-553FC0885CA7}"/>
                </a:ext>
              </a:extLst>
            </p:cNvPr>
            <p:cNvSpPr/>
            <p:nvPr/>
          </p:nvSpPr>
          <p:spPr>
            <a:xfrm>
              <a:off x="2444817" y="67378"/>
              <a:ext cx="8780928" cy="33162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AF46C84-7567-CCF2-66CB-30D1E0101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Immune checkpoint inhibitors (ICIs) have revolutionized cancer treatment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AE1634-58B9-1AA8-A15E-BD81BE705576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E07240-351F-614A-D148-32671BF4ADCA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624463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BD401-1A83-E1CD-F600-6B35B11C9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F69F23C-52B6-80FA-40F5-610D5FAF2F3C}"/>
              </a:ext>
            </a:extLst>
          </p:cNvPr>
          <p:cNvSpPr txBox="1">
            <a:spLocks/>
          </p:cNvSpPr>
          <p:nvPr/>
        </p:nvSpPr>
        <p:spPr>
          <a:xfrm>
            <a:off x="838200" y="5937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/>
              <a:t>irAE</a:t>
            </a:r>
            <a:r>
              <a:rPr lang="en-US" sz="3600" dirty="0"/>
              <a:t> development is associated with anti-tumor response (</a:t>
            </a:r>
            <a:r>
              <a:rPr lang="en-US" sz="3600" b="0" i="0" u="none" strike="noStrike" dirty="0">
                <a:solidFill>
                  <a:srgbClr val="212121"/>
                </a:solidFill>
                <a:effectLst/>
              </a:rPr>
              <a:t>PMID31021392, PMID26501224, PMID26446948)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ADFBF9-433E-03B1-5522-12FCF42DE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281" y="1688668"/>
            <a:ext cx="7104088" cy="51693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4FBC9B-E391-B936-EEE9-FABDAC680AC1}"/>
              </a:ext>
            </a:extLst>
          </p:cNvPr>
          <p:cNvSpPr txBox="1"/>
          <p:nvPr/>
        </p:nvSpPr>
        <p:spPr>
          <a:xfrm>
            <a:off x="0" y="6488668"/>
            <a:ext cx="37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Watson et al. 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JAMA </a:t>
            </a:r>
            <a:r>
              <a:rPr lang="en-US" b="0" i="1" u="none" strike="noStrike" dirty="0" err="1">
                <a:solidFill>
                  <a:srgbClr val="1B1B1B"/>
                </a:solidFill>
                <a:effectLst/>
              </a:rPr>
              <a:t>Netw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 Open</a:t>
            </a:r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. 2022</a:t>
            </a:r>
          </a:p>
        </p:txBody>
      </p:sp>
    </p:spTree>
    <p:extLst>
      <p:ext uri="{BB962C8B-B14F-4D97-AF65-F5344CB8AC3E}">
        <p14:creationId xmlns:p14="http://schemas.microsoft.com/office/powerpoint/2010/main" val="31046236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9E667-BD76-FE9C-121A-642679A01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565F595-7791-BDD1-140D-A0F6D5EF12AD}"/>
              </a:ext>
            </a:extLst>
          </p:cNvPr>
          <p:cNvGrpSpPr/>
          <p:nvPr/>
        </p:nvGrpSpPr>
        <p:grpSpPr>
          <a:xfrm>
            <a:off x="546408" y="-487010"/>
            <a:ext cx="13556947" cy="7358680"/>
            <a:chOff x="1395300" y="1730627"/>
            <a:chExt cx="10433610" cy="512737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200F55E-DC91-CA24-F09B-0A73DDBF1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5300" y="1730627"/>
              <a:ext cx="8453238" cy="512737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F8FBCE0-C60E-27AF-E04B-95283FDE2D96}"/>
                </a:ext>
              </a:extLst>
            </p:cNvPr>
            <p:cNvSpPr txBox="1"/>
            <p:nvPr/>
          </p:nvSpPr>
          <p:spPr>
            <a:xfrm>
              <a:off x="3487798" y="3788480"/>
              <a:ext cx="8341112" cy="2556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b="0" i="0" u="none" strike="noStrike" dirty="0">
                  <a:solidFill>
                    <a:srgbClr val="333333"/>
                  </a:solidFill>
                  <a:effectLst/>
                </a:rPr>
                <a:t>AUCs for previously reported biomarkers and clinical parameters (68)</a:t>
              </a:r>
              <a:endParaRPr lang="en-US" sz="14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0B3CD5B-F930-B509-C20B-CFFEDAE91401}"/>
                </a:ext>
              </a:extLst>
            </p:cNvPr>
            <p:cNvSpPr/>
            <p:nvPr/>
          </p:nvSpPr>
          <p:spPr>
            <a:xfrm>
              <a:off x="1395300" y="1730628"/>
              <a:ext cx="8986485" cy="205785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0BE6DA6-1D3F-56B5-BE18-B3EDE9BF4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Pre-therapy data generally struggle to reliably predict </a:t>
            </a:r>
            <a:r>
              <a:rPr lang="en-US" dirty="0" err="1"/>
              <a:t>irAE</a:t>
            </a:r>
            <a:r>
              <a:rPr lang="en-US" dirty="0"/>
              <a:t> risk</a:t>
            </a:r>
            <a:endParaRPr lang="en-US" i="0" u="none" strike="noStrike" dirty="0">
              <a:solidFill>
                <a:srgbClr val="212121"/>
              </a:solidFill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E5D076-A131-2DF5-F9CE-79B2E246D0E7}"/>
              </a:ext>
            </a:extLst>
          </p:cNvPr>
          <p:cNvSpPr txBox="1"/>
          <p:nvPr/>
        </p:nvSpPr>
        <p:spPr>
          <a:xfrm>
            <a:off x="9003238" y="6522122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 u="none" strike="noStrike" dirty="0" err="1">
                <a:solidFill>
                  <a:srgbClr val="212121"/>
                </a:solidFill>
                <a:effectLst/>
              </a:rPr>
              <a:t>Glehr</a:t>
            </a:r>
            <a:r>
              <a:rPr lang="en-US" i="0" u="none" strike="noStrike" dirty="0">
                <a:solidFill>
                  <a:srgbClr val="212121"/>
                </a:solidFill>
                <a:effectLst/>
              </a:rPr>
              <a:t> et al. </a:t>
            </a:r>
            <a:r>
              <a:rPr lang="en-US" i="1" u="none" strike="noStrike" dirty="0">
                <a:solidFill>
                  <a:srgbClr val="212121"/>
                </a:solidFill>
                <a:effectLst/>
              </a:rPr>
              <a:t>Front Immunol.</a:t>
            </a:r>
            <a:r>
              <a:rPr lang="en-US" i="0" u="none" strike="noStrike" dirty="0">
                <a:solidFill>
                  <a:srgbClr val="212121"/>
                </a:solidFill>
                <a:effectLst/>
              </a:rPr>
              <a:t>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5388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D6BD4-AC7E-476B-1415-4E932CFFD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25E2B6F-F428-C121-746F-18E77151C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93725"/>
            <a:ext cx="10481108" cy="1620085"/>
          </a:xfrm>
        </p:spPr>
        <p:txBody>
          <a:bodyPr>
            <a:normAutofit/>
          </a:bodyPr>
          <a:lstStyle/>
          <a:p>
            <a:r>
              <a:rPr lang="en-US" dirty="0"/>
              <a:t>Immunotypes of </a:t>
            </a:r>
            <a:r>
              <a:rPr lang="en-US" dirty="0" err="1"/>
              <a:t>irAE</a:t>
            </a:r>
            <a:r>
              <a:rPr lang="en-US" dirty="0"/>
              <a:t> group do not clearly become more “AID-like” over ICI than those of non-</a:t>
            </a:r>
            <a:r>
              <a:rPr lang="en-US" dirty="0" err="1"/>
              <a:t>irAE</a:t>
            </a:r>
            <a:r>
              <a:rPr lang="en-US" dirty="0"/>
              <a:t> group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9CB946-5F41-BE39-3502-DAF6B0FBD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282" y="2180574"/>
            <a:ext cx="7023410" cy="46774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44413D-8385-0E50-E942-5318A6C4BBCA}"/>
              </a:ext>
            </a:extLst>
          </p:cNvPr>
          <p:cNvSpPr txBox="1"/>
          <p:nvPr/>
        </p:nvSpPr>
        <p:spPr>
          <a:xfrm>
            <a:off x="6634563" y="3048549"/>
            <a:ext cx="3546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Dotted line showing baseline cancer centroid-AID centroid distance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8D3314-92AD-AEA0-DA91-E30ABB6CDDD2}"/>
              </a:ext>
            </a:extLst>
          </p:cNvPr>
          <p:cNvSpPr txBox="1"/>
          <p:nvPr/>
        </p:nvSpPr>
        <p:spPr>
          <a:xfrm>
            <a:off x="4105855" y="5531005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n.s</a:t>
            </a:r>
            <a:r>
              <a:rPr lang="en-US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704920-F3C3-6927-EA79-E1339575E624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2311533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C97D-8F21-3D3B-6A90-EA71453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However, ICIs can lead to the development of immune-related adverse events (</a:t>
            </a:r>
            <a:r>
              <a:rPr lang="en-US" dirty="0" err="1"/>
              <a:t>irAEs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FF98EA-5BF4-E141-F1EF-13C9FBC04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729" y="1784196"/>
            <a:ext cx="4160087" cy="50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2B38F8-B21A-4C26-D8B5-0A16BEA5DB7C}"/>
              </a:ext>
            </a:extLst>
          </p:cNvPr>
          <p:cNvSpPr txBox="1"/>
          <p:nvPr/>
        </p:nvSpPr>
        <p:spPr>
          <a:xfrm>
            <a:off x="878071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Khan et al. </a:t>
            </a:r>
            <a:r>
              <a:rPr lang="en-US" i="1" dirty="0"/>
              <a:t>Semin Cancer Biol</a:t>
            </a:r>
            <a:r>
              <a:rPr lang="en-US" dirty="0"/>
              <a:t>. 2020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C24B5B-AEED-1A8A-E1F1-11186566A0E1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18262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CAC0C-5561-0EA8-CD44-612EE9D12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D3CFF8-6E41-755E-1C1F-A7A61B092B50}"/>
              </a:ext>
            </a:extLst>
          </p:cNvPr>
          <p:cNvSpPr txBox="1"/>
          <p:nvPr/>
        </p:nvSpPr>
        <p:spPr>
          <a:xfrm>
            <a:off x="0" y="6488668"/>
            <a:ext cx="37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Watson et al. 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JAMA </a:t>
            </a:r>
            <a:r>
              <a:rPr lang="en-US" b="0" i="1" u="none" strike="noStrike" dirty="0" err="1">
                <a:solidFill>
                  <a:srgbClr val="1B1B1B"/>
                </a:solidFill>
                <a:effectLst/>
              </a:rPr>
              <a:t>Netw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 Open</a:t>
            </a:r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. 2022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83A0520-CE1F-8FCB-CEA8-636D3D1E8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5257800" cy="1384977"/>
          </a:xfrm>
        </p:spPr>
        <p:txBody>
          <a:bodyPr>
            <a:normAutofit/>
          </a:bodyPr>
          <a:lstStyle/>
          <a:p>
            <a:r>
              <a:rPr lang="en-US" dirty="0" err="1"/>
              <a:t>irAEs</a:t>
            </a:r>
            <a:r>
              <a:rPr lang="en-US" dirty="0"/>
              <a:t> are rather common and can be severe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47E920-E513-A8A5-3556-F01BB2870C1C}"/>
              </a:ext>
            </a:extLst>
          </p:cNvPr>
          <p:cNvSpPr txBox="1"/>
          <p:nvPr/>
        </p:nvSpPr>
        <p:spPr>
          <a:xfrm>
            <a:off x="0" y="6009166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639A05E-F620-75BC-831E-A4D29A169A1E}"/>
              </a:ext>
            </a:extLst>
          </p:cNvPr>
          <p:cNvGrpSpPr/>
          <p:nvPr/>
        </p:nvGrpSpPr>
        <p:grpSpPr>
          <a:xfrm>
            <a:off x="5853953" y="0"/>
            <a:ext cx="4544568" cy="6858000"/>
            <a:chOff x="4298579" y="478166"/>
            <a:chExt cx="7830668" cy="118142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07B13F9-2EA7-ACC7-D893-4041D3659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98579" y="478166"/>
              <a:ext cx="7664820" cy="4749123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A783B57-B9E7-3A2D-E0A8-1CD48F0D8A68}"/>
                </a:ext>
              </a:extLst>
            </p:cNvPr>
            <p:cNvGrpSpPr/>
            <p:nvPr/>
          </p:nvGrpSpPr>
          <p:grpSpPr>
            <a:xfrm>
              <a:off x="4301595" y="5145736"/>
              <a:ext cx="7827652" cy="7146641"/>
              <a:chOff x="4301595" y="1828799"/>
              <a:chExt cx="7827652" cy="7146641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01B29FB-2782-D5E2-4B0D-ADC09E5A8F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01595" y="1828799"/>
                <a:ext cx="7827652" cy="4549699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EE2AF794-79CE-0D43-2EA7-CD4AB8B281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27713" y="6323970"/>
                <a:ext cx="7772400" cy="2651470"/>
              </a:xfrm>
              <a:prstGeom prst="rect">
                <a:avLst/>
              </a:prstGeom>
            </p:spPr>
          </p:pic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0C9D3BA-6DF5-DFB9-0DDD-45713D05C26A}"/>
              </a:ext>
            </a:extLst>
          </p:cNvPr>
          <p:cNvSpPr/>
          <p:nvPr/>
        </p:nvSpPr>
        <p:spPr>
          <a:xfrm>
            <a:off x="5838791" y="636493"/>
            <a:ext cx="4448317" cy="5296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30A073-8587-8D89-F495-01D433478B85}"/>
              </a:ext>
            </a:extLst>
          </p:cNvPr>
          <p:cNvSpPr/>
          <p:nvPr/>
        </p:nvSpPr>
        <p:spPr>
          <a:xfrm>
            <a:off x="5838790" y="1163631"/>
            <a:ext cx="4448317" cy="5296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95EEAE-F7B3-E099-E6E4-8323F4F9E624}"/>
              </a:ext>
            </a:extLst>
          </p:cNvPr>
          <p:cNvSpPr/>
          <p:nvPr/>
        </p:nvSpPr>
        <p:spPr>
          <a:xfrm>
            <a:off x="5838789" y="3245318"/>
            <a:ext cx="4448317" cy="5296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4AA9FC-0FD3-C937-E6CC-99A874A4B9C0}"/>
              </a:ext>
            </a:extLst>
          </p:cNvPr>
          <p:cNvSpPr/>
          <p:nvPr/>
        </p:nvSpPr>
        <p:spPr>
          <a:xfrm>
            <a:off x="5838788" y="4811873"/>
            <a:ext cx="4448317" cy="5296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80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1F12E-A372-6635-6ADE-E07E2F40F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15251-A241-69F1-9476-FEDF9A75D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/>
              <a:t>irAEs</a:t>
            </a:r>
            <a:r>
              <a:rPr lang="en-US" dirty="0"/>
              <a:t> may be driven by multiple, possible mechanisms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48EA46-8F52-246B-7D0C-F3EDBC8AF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045" y="1682787"/>
            <a:ext cx="7692913" cy="47194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4B058C-5F0A-2B17-A254-0C9B438A628E}"/>
              </a:ext>
            </a:extLst>
          </p:cNvPr>
          <p:cNvSpPr txBox="1"/>
          <p:nvPr/>
        </p:nvSpPr>
        <p:spPr>
          <a:xfrm>
            <a:off x="8565872" y="6488668"/>
            <a:ext cx="3699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Zheng et al. </a:t>
            </a:r>
            <a:r>
              <a:rPr lang="en-US" i="1" dirty="0"/>
              <a:t>Materials &amp; Design</a:t>
            </a:r>
            <a:r>
              <a:rPr lang="en-US" dirty="0"/>
              <a:t>. 2022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D2E0A9-8D5E-B28A-EF63-48DC5F76234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153338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04426E-8712-73FC-1230-0CD4D76C5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89DCB-FBC2-FB06-35DD-98F3071FD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5692646" cy="2093719"/>
          </a:xfrm>
        </p:spPr>
        <p:txBody>
          <a:bodyPr>
            <a:normAutofit/>
          </a:bodyPr>
          <a:lstStyle/>
          <a:p>
            <a:r>
              <a:rPr lang="en-US" dirty="0"/>
              <a:t>Baseline abundances of different T cell subsets have been associated with </a:t>
            </a:r>
            <a:r>
              <a:rPr lang="en-US" dirty="0" err="1"/>
              <a:t>irAE</a:t>
            </a:r>
            <a:r>
              <a:rPr lang="en-US" dirty="0"/>
              <a:t> development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90CBBA-D537-2285-EC07-D4AD253A5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846" y="0"/>
            <a:ext cx="5661154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24169E-6FAF-9D39-74F5-86A175599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14" y="2872110"/>
            <a:ext cx="5452586" cy="38702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ACC0CD-A848-B0FD-93ED-7CE372D59890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748993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4E0F75-125E-2310-4863-BE0064264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39F3F-B91F-2380-6E78-7FA3DDEEF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Possible association between </a:t>
            </a:r>
            <a:r>
              <a:rPr lang="en-US" dirty="0" err="1"/>
              <a:t>irAE</a:t>
            </a:r>
            <a:r>
              <a:rPr lang="en-US" dirty="0"/>
              <a:t> development and response to ICI complicates treatment decisions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EFE54E-7559-EB99-FA57-3161DB131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30" y="1919288"/>
            <a:ext cx="5668005" cy="49387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353BCD4-D3A0-61F2-B756-F78C86AD1071}"/>
              </a:ext>
            </a:extLst>
          </p:cNvPr>
          <p:cNvSpPr txBox="1"/>
          <p:nvPr/>
        </p:nvSpPr>
        <p:spPr>
          <a:xfrm>
            <a:off x="6394174" y="4826675"/>
            <a:ext cx="609765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Zhou et al. </a:t>
            </a:r>
            <a:r>
              <a:rPr lang="en-US" i="1" dirty="0"/>
              <a:t>BMC Medicine</a:t>
            </a:r>
            <a:r>
              <a:rPr lang="en-US" dirty="0"/>
              <a:t> (2020), for anti-PD-1 monotherapy Cook et al. </a:t>
            </a:r>
            <a:r>
              <a:rPr lang="en-US" i="1" dirty="0"/>
              <a:t>JAMA </a:t>
            </a:r>
            <a:r>
              <a:rPr lang="en-US" i="1" dirty="0" err="1"/>
              <a:t>Netw</a:t>
            </a:r>
            <a:r>
              <a:rPr lang="en-US" i="1" dirty="0"/>
              <a:t> Open</a:t>
            </a:r>
            <a:r>
              <a:rPr lang="en-US" dirty="0"/>
              <a:t> (2024)</a:t>
            </a:r>
          </a:p>
          <a:p>
            <a:r>
              <a:rPr lang="en-US" dirty="0"/>
              <a:t>Foster et al. </a:t>
            </a:r>
            <a:r>
              <a:rPr lang="en-US" i="1" dirty="0"/>
              <a:t>Cancer</a:t>
            </a:r>
            <a:r>
              <a:rPr lang="en-US" dirty="0"/>
              <a:t> (2021)</a:t>
            </a:r>
          </a:p>
          <a:p>
            <a:r>
              <a:rPr lang="en-US" dirty="0" err="1"/>
              <a:t>Hsiehchen</a:t>
            </a:r>
            <a:r>
              <a:rPr lang="en-US" dirty="0"/>
              <a:t> et al. </a:t>
            </a:r>
            <a:r>
              <a:rPr lang="en-US" i="1" dirty="0" err="1"/>
              <a:t>Oncoimmunology</a:t>
            </a:r>
            <a:r>
              <a:rPr lang="en-US" dirty="0"/>
              <a:t> (2022), more so for late-onset </a:t>
            </a:r>
            <a:r>
              <a:rPr lang="en-US" dirty="0" err="1"/>
              <a:t>irAEs</a:t>
            </a:r>
            <a:endParaRPr lang="en-US" dirty="0"/>
          </a:p>
          <a:p>
            <a:r>
              <a:rPr lang="en-US" dirty="0"/>
              <a:t>Ye et al. </a:t>
            </a:r>
            <a:r>
              <a:rPr lang="en-US" i="1" dirty="0"/>
              <a:t>Br J Cancer</a:t>
            </a:r>
            <a:r>
              <a:rPr lang="en-US" dirty="0"/>
              <a:t> (2021)</a:t>
            </a:r>
          </a:p>
          <a:p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Watson et al. 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JAMA </a:t>
            </a:r>
            <a:r>
              <a:rPr lang="en-US" b="0" i="1" u="none" strike="noStrike" dirty="0" err="1">
                <a:solidFill>
                  <a:srgbClr val="1B1B1B"/>
                </a:solidFill>
                <a:effectLst/>
              </a:rPr>
              <a:t>Netw</a:t>
            </a:r>
            <a:r>
              <a:rPr lang="en-US" b="0" i="1" u="none" strike="noStrike" dirty="0">
                <a:solidFill>
                  <a:srgbClr val="1B1B1B"/>
                </a:solidFill>
                <a:effectLst/>
              </a:rPr>
              <a:t> Open</a:t>
            </a:r>
            <a:r>
              <a:rPr lang="en-US" dirty="0">
                <a:solidFill>
                  <a:srgbClr val="1B1B1B"/>
                </a:solidFill>
              </a:rPr>
              <a:t> (</a:t>
            </a:r>
            <a:r>
              <a:rPr lang="en-US" b="0" i="0" u="none" strike="noStrike" dirty="0">
                <a:solidFill>
                  <a:srgbClr val="1B1B1B"/>
                </a:solidFill>
                <a:effectLst/>
              </a:rPr>
              <a:t>2022)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878718-607F-53B3-1354-603CE997BEEE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181181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547894-4176-8C12-1EE7-38DAE2642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F6FC-DBC1-5A96-DCE6-D9C0C4551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3725"/>
            <a:ext cx="9431955" cy="1620085"/>
          </a:xfrm>
        </p:spPr>
        <p:txBody>
          <a:bodyPr>
            <a:normAutofit/>
          </a:bodyPr>
          <a:lstStyle/>
          <a:p>
            <a:r>
              <a:rPr lang="en-US" dirty="0"/>
              <a:t>Main goals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BD623B9-0CD0-BF2F-69FA-296091550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289"/>
            <a:ext cx="9922844" cy="462340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Identify immune cell biomarkers that predict </a:t>
            </a:r>
            <a:r>
              <a:rPr lang="en-US" dirty="0" err="1"/>
              <a:t>irAEs</a:t>
            </a:r>
            <a:r>
              <a:rPr lang="en-US" dirty="0"/>
              <a:t> and response to ICI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how ICI alters immune cell landscape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11E410-69F6-998A-A1FA-8C2578E3E1EC}"/>
              </a:ext>
            </a:extLst>
          </p:cNvPr>
          <p:cNvSpPr txBox="1"/>
          <p:nvPr/>
        </p:nvSpPr>
        <p:spPr>
          <a:xfrm>
            <a:off x="-18585" y="648866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430396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26811</TotalTime>
  <Words>3219</Words>
  <Application>Microsoft Macintosh PowerPoint</Application>
  <PresentationFormat>Widescreen</PresentationFormat>
  <Paragraphs>350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5" baseType="lpstr">
      <vt:lpstr>-apple-system</vt:lpstr>
      <vt:lpstr>-webkit-standard</vt:lpstr>
      <vt:lpstr>Arial</vt:lpstr>
      <vt:lpstr>Calibri</vt:lpstr>
      <vt:lpstr>Calibri Light</vt:lpstr>
      <vt:lpstr>Cambria</vt:lpstr>
      <vt:lpstr>Menlo</vt:lpstr>
      <vt:lpstr>Merriweather</vt:lpstr>
      <vt:lpstr>Open Sans</vt:lpstr>
      <vt:lpstr>Roboto</vt:lpstr>
      <vt:lpstr>Söhne</vt:lpstr>
      <vt:lpstr>Wingdings</vt:lpstr>
      <vt:lpstr>Office Theme</vt:lpstr>
      <vt:lpstr>Identifying immune cell subsets associated with immune-related adverse event (irAE) development</vt:lpstr>
      <vt:lpstr>Acknowledgements</vt:lpstr>
      <vt:lpstr>Immune checkpoint inhibitors (ICIs) have revolutionized cancer treatment</vt:lpstr>
      <vt:lpstr>However, ICIs can lead to the development of immune-related adverse events (irAEs)</vt:lpstr>
      <vt:lpstr>irAEs are rather common and can be severe</vt:lpstr>
      <vt:lpstr>irAEs may be driven by multiple, possible mechanisms</vt:lpstr>
      <vt:lpstr>Baseline abundances of different T cell subsets have been associated with irAE development</vt:lpstr>
      <vt:lpstr>Possible association between irAE development and response to ICI complicates treatment decisions</vt:lpstr>
      <vt:lpstr>Main goals</vt:lpstr>
      <vt:lpstr>ICI cohort</vt:lpstr>
      <vt:lpstr>Analyzing immune cell populations in the periphery with CyTOF</vt:lpstr>
      <vt:lpstr>Gating specific immune cell subsets</vt:lpstr>
      <vt:lpstr>Main goals</vt:lpstr>
      <vt:lpstr>Methods for processing gated data</vt:lpstr>
      <vt:lpstr>Baseline CD56bright of NK cells frequency higher, PD1+ of NK cells frequency lower in those developing pneumonitis</vt:lpstr>
      <vt:lpstr>Methods for baseline subset modules: combined irAE group comparison</vt:lpstr>
      <vt:lpstr>Distinguishing combined irAE group using random forest-derived module of top 4 combined irAE baseline subsets</vt:lpstr>
      <vt:lpstr>Baseline SCM of Tconv Tcells frequency may be lower in those developing an irAE</vt:lpstr>
      <vt:lpstr>Distinction of combined irAE group using module of top 4 combined irAE baseline subsets unlikely due to chance</vt:lpstr>
      <vt:lpstr>Methods for baseline subset modules: specific irAE group comparisons</vt:lpstr>
      <vt:lpstr>Summary of baseline module analyses: several subsets may be more irAE-type-specific</vt:lpstr>
      <vt:lpstr>Main goals</vt:lpstr>
      <vt:lpstr>Methods to identify immune cell subsets changing over ICI in irAE group-specific manner</vt:lpstr>
      <vt:lpstr>Frequency of CD56bright of NK cells initially decreases with ICI in most irAE group comparisons</vt:lpstr>
      <vt:lpstr>Summary</vt:lpstr>
      <vt:lpstr>PowerPoint Presentation</vt:lpstr>
      <vt:lpstr>Next steps</vt:lpstr>
      <vt:lpstr>Over ICI, do immunotypes become more “AID-like” more so in irAE group?</vt:lpstr>
      <vt:lpstr>Inhibitory immune checkpoints help maintain self tolerance</vt:lpstr>
      <vt:lpstr>PowerPoint Presentation</vt:lpstr>
      <vt:lpstr>Pre-therapy data generally struggle to reliably predict irAE risk</vt:lpstr>
      <vt:lpstr>Immunotypes of irAE group do not clearly become more “AID-like” over ICI than those of non-irAE group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NCI grant meeting with Ty and Nidhi</dc:title>
  <dc:creator>Peter Linsley</dc:creator>
  <cp:lastModifiedBy>Ty Bottorff</cp:lastModifiedBy>
  <cp:revision>5726</cp:revision>
  <dcterms:created xsi:type="dcterms:W3CDTF">2023-09-15T17:40:02Z</dcterms:created>
  <dcterms:modified xsi:type="dcterms:W3CDTF">2024-12-13T07:52:01Z</dcterms:modified>
</cp:coreProperties>
</file>

<file path=docProps/thumbnail.jpeg>
</file>